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5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6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7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8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9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10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11.xml" ContentType="application/vnd.openxmlformats-officedocument.presentationml.notesSl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12.xml" ContentType="application/vnd.openxmlformats-officedocument.presentationml.notesSl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notesSlides/notesSlide13.xml" ContentType="application/vnd.openxmlformats-officedocument.presentationml.notesSl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notesSlides/notesSlide14.xml" ContentType="application/vnd.openxmlformats-officedocument.presentationml.notesSlid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1" r:id="rId2"/>
    <p:sldId id="644" r:id="rId3"/>
    <p:sldId id="582" r:id="rId4"/>
    <p:sldId id="304" r:id="rId5"/>
    <p:sldId id="584" r:id="rId6"/>
    <p:sldId id="305" r:id="rId7"/>
    <p:sldId id="307" r:id="rId8"/>
    <p:sldId id="306" r:id="rId9"/>
    <p:sldId id="309" r:id="rId10"/>
    <p:sldId id="312" r:id="rId11"/>
    <p:sldId id="314" r:id="rId12"/>
    <p:sldId id="308" r:id="rId13"/>
    <p:sldId id="310" r:id="rId14"/>
    <p:sldId id="311" r:id="rId15"/>
    <p:sldId id="583" r:id="rId16"/>
    <p:sldId id="313" r:id="rId17"/>
    <p:sldId id="586" r:id="rId18"/>
    <p:sldId id="587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8080"/>
    <a:srgbClr val="0404E2"/>
    <a:srgbClr val="0066FF"/>
    <a:srgbClr val="6699FF"/>
    <a:srgbClr val="0033CC"/>
    <a:srgbClr val="0000FF"/>
    <a:srgbClr val="2B46E9"/>
    <a:srgbClr val="2208E2"/>
    <a:srgbClr val="0505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94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1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4;&#1088;&#1077;&#1096;&#1080;&#1085;%20&#1057;&#1077;&#1088;&#1075;&#1077;&#1081;\Desktop\&#1050;&#1051;&#1040;&#1057;&#1058;&#1045;&#1056;\2024%20&#1040;&#1082;&#1090;&#1091;&#1072;&#1083;&#1080;&#1079;&#1072;&#1094;&#1080;&#1103;\_&#1057;&#1074;&#1086;&#1076;%20&#1089;&#1090;&#1072;&#1090;%20&#1076;&#1072;&#1085;&#1085;&#1099;&#1077;%202024.xlsx" TargetMode="External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4;&#1088;&#1077;&#1096;&#1080;&#1085;%20&#1057;&#1077;&#1088;&#1075;&#1077;&#1081;\Desktop\&#1050;&#1051;&#1040;&#1057;&#1058;&#1045;&#1056;\2024%20&#1040;&#1082;&#1090;&#1091;&#1072;&#1083;&#1080;&#1079;&#1072;&#1094;&#1080;&#1103;\_&#1057;&#1074;&#1086;&#1076;%20&#1089;&#1090;&#1072;&#1090;%20&#1076;&#1072;&#1085;&#1085;&#1099;&#1077;%202024.xlsx" TargetMode="External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4;&#1088;&#1077;&#1096;&#1080;&#1085;%20&#1057;&#1077;&#1088;&#1075;&#1077;&#1081;\Desktop\&#1052;&#1077;&#1088;&#1086;&#1087;&#1088;&#1080;&#1103;&#1090;&#1080;&#1103;\2024.01.20%20&#1074;&#1080;&#1079;&#1080;&#1090;%20&#1054;&#1088;&#1077;&#1096;&#1085;&#1080;&#1082;&#1086;&#1074;&#1072;\&#1044;&#1080;&#1072;&#1075;&#1088;&#1072;&#1084;&#1084;&#1099;_&#1057;&#1074;&#1086;&#1076;%20&#1089;&#1090;&#1072;&#1090;%20&#1076;&#1072;&#1085;&#1085;&#1099;&#1077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4;&#1088;&#1077;&#1096;&#1080;&#1085;%20&#1057;&#1077;&#1088;&#1075;&#1077;&#1081;\Desktop\&#1052;&#1077;&#1088;&#1086;&#1087;&#1088;&#1080;&#1103;&#1090;&#1080;&#1103;\2024.01.20%20&#1074;&#1080;&#1079;&#1080;&#1090;%20&#1054;&#1088;&#1077;&#1096;&#1085;&#1080;&#1082;&#1086;&#1074;&#1072;\&#1044;&#1080;&#1072;&#1075;&#1088;&#1072;&#1084;&#1084;&#1099;_&#1057;&#1074;&#1086;&#1076;%20&#1089;&#1090;&#1072;&#1090;%20&#1076;&#1072;&#1085;&#1085;&#1099;&#1077;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943885806628259"/>
          <c:y val="0.19684176266432102"/>
          <c:w val="0.39065451603108231"/>
          <c:h val="0.66427440856436848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gradFill flip="none" rotWithShape="1">
                <a:gsLst>
                  <a:gs pos="0">
                    <a:srgbClr val="0033CC">
                      <a:shade val="30000"/>
                      <a:satMod val="115000"/>
                    </a:srgbClr>
                  </a:gs>
                  <a:gs pos="50000">
                    <a:srgbClr val="0033CC">
                      <a:shade val="67500"/>
                      <a:satMod val="115000"/>
                    </a:srgbClr>
                  </a:gs>
                  <a:gs pos="100000">
                    <a:srgbClr val="0033CC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5CD-4FE7-A85F-233D2252CF94}"/>
              </c:ext>
            </c:extLst>
          </c:dPt>
          <c:dPt>
            <c:idx val="1"/>
            <c:bubble3D val="0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5CD-4FE7-A85F-233D2252CF94}"/>
              </c:ext>
            </c:extLst>
          </c:dPt>
          <c:dPt>
            <c:idx val="2"/>
            <c:bubble3D val="0"/>
            <c:spPr>
              <a:gradFill flip="none" rotWithShape="1">
                <a:gsLst>
                  <a:gs pos="0">
                    <a:srgbClr val="6699FF">
                      <a:shade val="30000"/>
                      <a:satMod val="115000"/>
                    </a:srgbClr>
                  </a:gs>
                  <a:gs pos="50000">
                    <a:srgbClr val="6699FF">
                      <a:shade val="67500"/>
                      <a:satMod val="115000"/>
                    </a:srgbClr>
                  </a:gs>
                  <a:gs pos="100000">
                    <a:srgbClr val="6699FF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5CD-4FE7-A85F-233D2252CF94}"/>
              </c:ext>
            </c:extLst>
          </c:dPt>
          <c:dPt>
            <c:idx val="3"/>
            <c:bubble3D val="0"/>
            <c:spPr>
              <a:solidFill>
                <a:srgbClr val="0066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5CD-4FE7-A85F-233D2252CF94}"/>
              </c:ext>
            </c:extLst>
          </c:dPt>
          <c:dLbls>
            <c:dLbl>
              <c:idx val="0"/>
              <c:layout>
                <c:manualLayout>
                  <c:x val="0.18831913040134091"/>
                  <c:y val="-4.565413302635476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17895751710082"/>
                      <c:h val="0.1664564622443637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5CD-4FE7-A85F-233D2252CF94}"/>
                </c:ext>
              </c:extLst>
            </c:dLbl>
            <c:dLbl>
              <c:idx val="1"/>
              <c:layout>
                <c:manualLayout>
                  <c:x val="-9.3552036610330083E-2"/>
                  <c:y val="0.11940311714585072"/>
                </c:manualLayout>
              </c:layout>
              <c:spPr>
                <a:solidFill>
                  <a:prstClr val="white">
                    <a:alpha val="75000"/>
                  </a:prstClr>
                </a:solidFill>
                <a:ln w="9525">
                  <a:solidFill>
                    <a:prstClr val="white">
                      <a:lumMod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863513710792857"/>
                      <c:h val="0.1096185875092393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85CD-4FE7-A85F-233D2252CF94}"/>
                </c:ext>
              </c:extLst>
            </c:dLbl>
            <c:dLbl>
              <c:idx val="2"/>
              <c:layout>
                <c:manualLayout>
                  <c:x val="-0.16158988141784286"/>
                  <c:y val="-2.2827066513177348E-2"/>
                </c:manualLayout>
              </c:layout>
              <c:spPr>
                <a:solidFill>
                  <a:prstClr val="white">
                    <a:alpha val="75000"/>
                  </a:prstClr>
                </a:solidFill>
                <a:ln w="9525">
                  <a:solidFill>
                    <a:prstClr val="white">
                      <a:lumMod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8106561882773242"/>
                      <c:h val="0.1061067311225966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85CD-4FE7-A85F-233D2252CF94}"/>
                </c:ext>
              </c:extLst>
            </c:dLbl>
            <c:dLbl>
              <c:idx val="3"/>
              <c:layout>
                <c:manualLayout>
                  <c:x val="-0.10327172872568904"/>
                  <c:y val="-0.10711161979260134"/>
                </c:manualLayout>
              </c:layout>
              <c:spPr>
                <a:solidFill>
                  <a:prstClr val="white">
                    <a:alpha val="75000"/>
                  </a:prstClr>
                </a:solidFill>
                <a:ln w="9525">
                  <a:solidFill>
                    <a:prstClr val="white">
                      <a:lumMod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6966233445192705"/>
                      <c:h val="9.589524823708957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85CD-4FE7-A85F-233D2252CF94}"/>
                </c:ext>
              </c:extLst>
            </c:dLbl>
            <c:spPr>
              <a:solidFill>
                <a:prstClr val="white">
                  <a:alpha val="75000"/>
                </a:prstClr>
              </a:solidFill>
              <a:ln w="9525">
                <a:solidFill>
                  <a:prstClr val="white">
                    <a:lumMod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Свод!$C$56:$C$59</c:f>
              <c:strCache>
                <c:ptCount val="4"/>
                <c:pt idx="0">
                  <c:v>АО "Чувашторгтехника"</c:v>
                </c:pt>
                <c:pt idx="1">
                  <c:v>ООО "Элинокс"</c:v>
                </c:pt>
                <c:pt idx="2">
                  <c:v>ООО "Фросто"</c:v>
                </c:pt>
                <c:pt idx="3">
                  <c:v>АО "Торговая механика"</c:v>
                </c:pt>
              </c:strCache>
            </c:strRef>
          </c:cat>
          <c:val>
            <c:numRef>
              <c:f>Свод!$E$56:$E$59</c:f>
              <c:numCache>
                <c:formatCode>#,##0</c:formatCode>
                <c:ptCount val="4"/>
                <c:pt idx="0">
                  <c:v>3531434.2</c:v>
                </c:pt>
                <c:pt idx="1">
                  <c:v>1785810</c:v>
                </c:pt>
                <c:pt idx="2">
                  <c:v>1995908.5789999999</c:v>
                </c:pt>
                <c:pt idx="3">
                  <c:v>732596.01399999997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5CD-4FE7-A85F-233D2252CF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Элинокс!$D$4</c:f>
              <c:strCache>
                <c:ptCount val="1"/>
                <c:pt idx="0">
                  <c:v>тыс. руб.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8CF-47B5-AF0D-40C54BB25487}"/>
              </c:ext>
            </c:extLst>
          </c:dPt>
          <c:dPt>
            <c:idx val="1"/>
            <c:invertIfNegative val="0"/>
            <c:bubble3D val="0"/>
            <c:spPr>
              <a:solidFill>
                <a:srgbClr val="0000C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8CF-47B5-AF0D-40C54BB2548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rgbClr val="FF0000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Элинокс!$E$2:$F$2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Элинокс!$E$4:$F$4</c:f>
              <c:numCache>
                <c:formatCode>#,##0</c:formatCode>
                <c:ptCount val="2"/>
                <c:pt idx="0">
                  <c:v>1763041</c:v>
                </c:pt>
                <c:pt idx="1">
                  <c:v>1785810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8CF-47B5-AF0D-40C54BB2548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78278672"/>
        <c:axId val="678285232"/>
      </c:barChart>
      <c:catAx>
        <c:axId val="678278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78285232"/>
        <c:crosses val="autoZero"/>
        <c:auto val="1"/>
        <c:lblAlgn val="ctr"/>
        <c:lblOffset val="100"/>
        <c:noMultiLvlLbl val="0"/>
      </c:catAx>
      <c:valAx>
        <c:axId val="67828523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78278672"/>
        <c:crosses val="autoZero"/>
        <c:crossBetween val="between"/>
        <c:majorUnit val="300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ТМ!$D$4</c:f>
              <c:strCache>
                <c:ptCount val="1"/>
                <c:pt idx="0">
                  <c:v>тыс. руб.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12B-45CE-B95F-C02B9A79CEAF}"/>
              </c:ext>
            </c:extLst>
          </c:dPt>
          <c:dPt>
            <c:idx val="1"/>
            <c:invertIfNegative val="0"/>
            <c:bubble3D val="0"/>
            <c:spPr>
              <a:solidFill>
                <a:srgbClr val="0000C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12B-45CE-B95F-C02B9A79CEA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rgbClr val="FF0000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ТМ!$E$2:$F$2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ТМ!$E$8:$F$8</c:f>
              <c:numCache>
                <c:formatCode>#\ ##0.0</c:formatCode>
                <c:ptCount val="2"/>
                <c:pt idx="0">
                  <c:v>73518</c:v>
                </c:pt>
                <c:pt idx="1">
                  <c:v>150821.429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12B-45CE-B95F-C02B9A79CEA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78278672"/>
        <c:axId val="678285232"/>
      </c:barChart>
      <c:catAx>
        <c:axId val="678278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78285232"/>
        <c:crosses val="autoZero"/>
        <c:auto val="1"/>
        <c:lblAlgn val="ctr"/>
        <c:lblOffset val="100"/>
        <c:noMultiLvlLbl val="0"/>
      </c:catAx>
      <c:valAx>
        <c:axId val="678285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78278672"/>
        <c:crosses val="autoZero"/>
        <c:crossBetween val="between"/>
        <c:majorUnit val="30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ТМ!$D$4</c:f>
              <c:strCache>
                <c:ptCount val="1"/>
                <c:pt idx="0">
                  <c:v>тыс. руб.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2F8-4B04-B9D7-71BAE28AD1A2}"/>
              </c:ext>
            </c:extLst>
          </c:dPt>
          <c:dPt>
            <c:idx val="1"/>
            <c:invertIfNegative val="0"/>
            <c:bubble3D val="0"/>
            <c:spPr>
              <a:solidFill>
                <a:srgbClr val="0000C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2F8-4B04-B9D7-71BAE28AD1A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rgbClr val="FF0000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ТМ!$E$2:$F$2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ТМ!$E$4:$F$4</c:f>
              <c:numCache>
                <c:formatCode>#\ ##0.0</c:formatCode>
                <c:ptCount val="2"/>
                <c:pt idx="0">
                  <c:v>376437</c:v>
                </c:pt>
                <c:pt idx="1">
                  <c:v>732596.01399999997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2F8-4B04-B9D7-71BAE28AD1A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78278672"/>
        <c:axId val="678285232"/>
      </c:barChart>
      <c:catAx>
        <c:axId val="678278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78285232"/>
        <c:crosses val="autoZero"/>
        <c:auto val="1"/>
        <c:lblAlgn val="ctr"/>
        <c:lblOffset val="100"/>
        <c:noMultiLvlLbl val="0"/>
      </c:catAx>
      <c:valAx>
        <c:axId val="678285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78278672"/>
        <c:crosses val="autoZero"/>
        <c:crossBetween val="between"/>
        <c:majorUnit val="150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СВТ!$D$4</c:f>
              <c:strCache>
                <c:ptCount val="1"/>
                <c:pt idx="0">
                  <c:v>тыс. руб.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D3F-4678-89D1-D146B0944C81}"/>
              </c:ext>
            </c:extLst>
          </c:dPt>
          <c:dPt>
            <c:idx val="1"/>
            <c:invertIfNegative val="0"/>
            <c:bubble3D val="0"/>
            <c:spPr>
              <a:solidFill>
                <a:srgbClr val="0000C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D3F-4678-89D1-D146B0944C8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rgbClr val="FF0000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СВТ!$E$2:$F$2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СВТ!$E$4:$F$4</c:f>
              <c:numCache>
                <c:formatCode>#\ ##0.0</c:formatCode>
                <c:ptCount val="2"/>
                <c:pt idx="0">
                  <c:v>79980</c:v>
                </c:pt>
                <c:pt idx="1">
                  <c:v>108317.9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D3F-4678-89D1-D146B0944C8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78278672"/>
        <c:axId val="678285232"/>
      </c:barChart>
      <c:catAx>
        <c:axId val="678278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78285232"/>
        <c:crosses val="autoZero"/>
        <c:auto val="1"/>
        <c:lblAlgn val="ctr"/>
        <c:lblOffset val="100"/>
        <c:noMultiLvlLbl val="0"/>
      </c:catAx>
      <c:valAx>
        <c:axId val="678285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78278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СВТ!$D$4</c:f>
              <c:strCache>
                <c:ptCount val="1"/>
                <c:pt idx="0">
                  <c:v>тыс. руб.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AEB-4F98-AD86-D044A62724CF}"/>
              </c:ext>
            </c:extLst>
          </c:dPt>
          <c:dPt>
            <c:idx val="1"/>
            <c:invertIfNegative val="0"/>
            <c:bubble3D val="0"/>
            <c:spPr>
              <a:solidFill>
                <a:srgbClr val="0000C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AEB-4F98-AD86-D044A62724C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rgbClr val="FF0000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СВТ!$E$2:$F$2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СВТ!$E$8:$F$8</c:f>
              <c:numCache>
                <c:formatCode>#\ ##0.0</c:formatCode>
                <c:ptCount val="2"/>
                <c:pt idx="0">
                  <c:v>12260.4</c:v>
                </c:pt>
                <c:pt idx="1">
                  <c:v>22725.5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AEB-4F98-AD86-D044A62724C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78278672"/>
        <c:axId val="678285232"/>
      </c:barChart>
      <c:catAx>
        <c:axId val="678278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78285232"/>
        <c:crosses val="autoZero"/>
        <c:auto val="1"/>
        <c:lblAlgn val="ctr"/>
        <c:lblOffset val="100"/>
        <c:noMultiLvlLbl val="0"/>
      </c:catAx>
      <c:valAx>
        <c:axId val="678285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78278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Электромотор!$D$4</c:f>
              <c:strCache>
                <c:ptCount val="1"/>
                <c:pt idx="0">
                  <c:v>тыс. руб.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1A5-4233-9E5E-054A23B15E3C}"/>
              </c:ext>
            </c:extLst>
          </c:dPt>
          <c:dPt>
            <c:idx val="1"/>
            <c:invertIfNegative val="0"/>
            <c:bubble3D val="0"/>
            <c:spPr>
              <a:solidFill>
                <a:srgbClr val="0000C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1A5-4233-9E5E-054A23B15E3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rgbClr val="FF0000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Электромотор!$E$2:$F$2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Электромотор!$E$4:$F$4</c:f>
              <c:numCache>
                <c:formatCode>#\ ##0.0</c:formatCode>
                <c:ptCount val="2"/>
                <c:pt idx="0">
                  <c:v>121025</c:v>
                </c:pt>
                <c:pt idx="1">
                  <c:v>141847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1A5-4233-9E5E-054A23B15E3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78278672"/>
        <c:axId val="678285232"/>
      </c:barChart>
      <c:catAx>
        <c:axId val="678278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78285232"/>
        <c:crosses val="autoZero"/>
        <c:auto val="1"/>
        <c:lblAlgn val="ctr"/>
        <c:lblOffset val="100"/>
        <c:noMultiLvlLbl val="0"/>
      </c:catAx>
      <c:valAx>
        <c:axId val="67828523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78278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Электромотор!$D$4</c:f>
              <c:strCache>
                <c:ptCount val="1"/>
                <c:pt idx="0">
                  <c:v>тыс. руб.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A10-4685-B6B6-1497A46A689C}"/>
              </c:ext>
            </c:extLst>
          </c:dPt>
          <c:dPt>
            <c:idx val="1"/>
            <c:invertIfNegative val="0"/>
            <c:bubble3D val="0"/>
            <c:spPr>
              <a:solidFill>
                <a:srgbClr val="0000C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A10-4685-B6B6-1497A46A689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rgbClr val="FF0000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Электромотор!$E$2:$F$2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Электромотор!$E$8:$F$8</c:f>
              <c:numCache>
                <c:formatCode>#\ ##0.0</c:formatCode>
                <c:ptCount val="2"/>
                <c:pt idx="0">
                  <c:v>12430</c:v>
                </c:pt>
                <c:pt idx="1">
                  <c:v>25029.399999999998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A10-4685-B6B6-1497A46A689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78278672"/>
        <c:axId val="678285232"/>
      </c:barChart>
      <c:catAx>
        <c:axId val="678278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78285232"/>
        <c:crosses val="autoZero"/>
        <c:auto val="1"/>
        <c:lblAlgn val="ctr"/>
        <c:lblOffset val="100"/>
        <c:noMultiLvlLbl val="0"/>
      </c:catAx>
      <c:valAx>
        <c:axId val="678285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78278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ТТХ!$D$4</c:f>
              <c:strCache>
                <c:ptCount val="1"/>
                <c:pt idx="0">
                  <c:v>тыс. руб.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429-4AB3-91B7-FDBAC5F6828C}"/>
              </c:ext>
            </c:extLst>
          </c:dPt>
          <c:dPt>
            <c:idx val="1"/>
            <c:invertIfNegative val="0"/>
            <c:bubble3D val="0"/>
            <c:spPr>
              <a:solidFill>
                <a:srgbClr val="0000C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429-4AB3-91B7-FDBAC5F6828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rgbClr val="FF0000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Электромотор!$E$2:$F$2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ТТХ!$E$4:$F$4</c:f>
              <c:numCache>
                <c:formatCode>#\ ##0.0</c:formatCode>
                <c:ptCount val="2"/>
                <c:pt idx="0">
                  <c:v>69848</c:v>
                </c:pt>
                <c:pt idx="1">
                  <c:v>125632.8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429-4AB3-91B7-FDBAC5F6828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78278672"/>
        <c:axId val="678285232"/>
      </c:barChart>
      <c:catAx>
        <c:axId val="678278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78285232"/>
        <c:crosses val="autoZero"/>
        <c:auto val="1"/>
        <c:lblAlgn val="ctr"/>
        <c:lblOffset val="100"/>
        <c:noMultiLvlLbl val="0"/>
      </c:catAx>
      <c:valAx>
        <c:axId val="678285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78278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ТТХ!$D$4</c:f>
              <c:strCache>
                <c:ptCount val="1"/>
                <c:pt idx="0">
                  <c:v>тыс. руб.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7F1-4CC5-A204-B0B4966BA84B}"/>
              </c:ext>
            </c:extLst>
          </c:dPt>
          <c:dPt>
            <c:idx val="1"/>
            <c:invertIfNegative val="0"/>
            <c:bubble3D val="0"/>
            <c:spPr>
              <a:solidFill>
                <a:srgbClr val="0000C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7F1-4CC5-A204-B0B4966BA84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rgbClr val="FF0000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Электромотор!$E$2:$F$2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ТТХ!$E$8:$F$8</c:f>
              <c:numCache>
                <c:formatCode>#\ ##0.0</c:formatCode>
                <c:ptCount val="2"/>
                <c:pt idx="0">
                  <c:v>5991</c:v>
                </c:pt>
                <c:pt idx="1">
                  <c:v>8201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7F1-4CC5-A204-B0B4966BA84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78278672"/>
        <c:axId val="678285232"/>
      </c:barChart>
      <c:catAx>
        <c:axId val="678278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78285232"/>
        <c:crosses val="autoZero"/>
        <c:auto val="1"/>
        <c:lblAlgn val="ctr"/>
        <c:lblOffset val="100"/>
        <c:noMultiLvlLbl val="0"/>
      </c:catAx>
      <c:valAx>
        <c:axId val="678285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78278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ИТХ!$D$4</c:f>
              <c:strCache>
                <c:ptCount val="1"/>
                <c:pt idx="0">
                  <c:v>тыс. руб.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606-4C56-B06C-6910366676B8}"/>
              </c:ext>
            </c:extLst>
          </c:dPt>
          <c:dPt>
            <c:idx val="1"/>
            <c:invertIfNegative val="0"/>
            <c:bubble3D val="0"/>
            <c:spPr>
              <a:solidFill>
                <a:srgbClr val="0000C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606-4C56-B06C-6910366676B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rgbClr val="FF0000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ИТХ!$E$2:$F$2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ИТХ!$E$4:$F$4</c:f>
              <c:numCache>
                <c:formatCode>#\ ##0.0</c:formatCode>
                <c:ptCount val="2"/>
                <c:pt idx="0">
                  <c:v>136607</c:v>
                </c:pt>
                <c:pt idx="1">
                  <c:v>145952.5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606-4C56-B06C-6910366676B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78278672"/>
        <c:axId val="678285232"/>
      </c:barChart>
      <c:catAx>
        <c:axId val="678278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78285232"/>
        <c:crosses val="autoZero"/>
        <c:auto val="1"/>
        <c:lblAlgn val="ctr"/>
        <c:lblOffset val="100"/>
        <c:noMultiLvlLbl val="0"/>
      </c:catAx>
      <c:valAx>
        <c:axId val="67828523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78278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r>
              <a:rPr lang="ru-RU" sz="1200" b="1" dirty="0">
                <a:solidFill>
                  <a:srgbClr val="C00000"/>
                </a:solidFill>
              </a:rPr>
              <a:t>Динамика выручки по кластеру, млн. руб.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rgbClr val="C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Свод!$H$41</c:f>
              <c:strCache>
                <c:ptCount val="1"/>
                <c:pt idx="0">
                  <c:v>Динамика выручки, млн.руб.</c:v>
                </c:pt>
              </c:strCache>
            </c:strRef>
          </c:tx>
          <c:spPr>
            <a:gradFill flip="none" rotWithShape="1">
              <a:gsLst>
                <a:gs pos="0">
                  <a:srgbClr val="0000CC">
                    <a:shade val="30000"/>
                    <a:satMod val="115000"/>
                  </a:srgbClr>
                </a:gs>
                <a:gs pos="50000">
                  <a:srgbClr val="0000CC">
                    <a:shade val="67500"/>
                    <a:satMod val="115000"/>
                  </a:srgbClr>
                </a:gs>
                <a:gs pos="100000">
                  <a:srgbClr val="0000CC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  <a:effectLst/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7 443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705D-4A28-8A6A-67AB3128B8E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9 009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3AF0-43DF-BFD4-A86CF7BFB8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rgbClr val="C00000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Свод!$I$40:$K$40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Свод!$I$41:$K$41</c:f>
              <c:numCache>
                <c:formatCode>#,##0</c:formatCode>
                <c:ptCount val="3"/>
                <c:pt idx="0">
                  <c:v>6576</c:v>
                </c:pt>
                <c:pt idx="1">
                  <c:v>7435.6689999999999</c:v>
                </c:pt>
                <c:pt idx="2">
                  <c:v>9001.4969430000001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2F-4AD6-8C59-544A275C4C0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7"/>
        <c:axId val="544235792"/>
        <c:axId val="544236152"/>
      </c:barChart>
      <c:catAx>
        <c:axId val="544235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44236152"/>
        <c:crosses val="autoZero"/>
        <c:auto val="1"/>
        <c:lblAlgn val="ctr"/>
        <c:lblOffset val="100"/>
        <c:noMultiLvlLbl val="0"/>
      </c:catAx>
      <c:valAx>
        <c:axId val="544236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44235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ИТХ!$D$4</c:f>
              <c:strCache>
                <c:ptCount val="1"/>
                <c:pt idx="0">
                  <c:v>тыс. руб.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C6C-44DF-86B5-E8DF71B0F2C3}"/>
              </c:ext>
            </c:extLst>
          </c:dPt>
          <c:dPt>
            <c:idx val="1"/>
            <c:invertIfNegative val="0"/>
            <c:bubble3D val="0"/>
            <c:spPr>
              <a:solidFill>
                <a:srgbClr val="0000C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C6C-44DF-86B5-E8DF71B0F2C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rgbClr val="FF0000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ИТХ!$E$2:$F$2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ИТХ!$E$8:$F$8</c:f>
              <c:numCache>
                <c:formatCode>#\ ##0.0</c:formatCode>
                <c:ptCount val="2"/>
                <c:pt idx="0">
                  <c:v>12636.9</c:v>
                </c:pt>
                <c:pt idx="1">
                  <c:v>13550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C6C-44DF-86B5-E8DF71B0F2C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78278672"/>
        <c:axId val="678285232"/>
      </c:barChart>
      <c:catAx>
        <c:axId val="678278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78285232"/>
        <c:crosses val="autoZero"/>
        <c:auto val="1"/>
        <c:lblAlgn val="ctr"/>
        <c:lblOffset val="100"/>
        <c:noMultiLvlLbl val="0"/>
      </c:catAx>
      <c:valAx>
        <c:axId val="678285232"/>
        <c:scaling>
          <c:orientation val="minMax"/>
          <c:min val="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78278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ЛТХ!$D$4</c:f>
              <c:strCache>
                <c:ptCount val="1"/>
                <c:pt idx="0">
                  <c:v>тыс. руб.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BE6-463A-B212-6641C4CF8715}"/>
              </c:ext>
            </c:extLst>
          </c:dPt>
          <c:dPt>
            <c:idx val="1"/>
            <c:invertIfNegative val="0"/>
            <c:bubble3D val="0"/>
            <c:spPr>
              <a:solidFill>
                <a:srgbClr val="0000C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BE6-463A-B212-6641C4CF871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rgbClr val="FF0000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ЛТХ!$E$2:$F$2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ЛТХ!$E$4:$F$4</c:f>
              <c:numCache>
                <c:formatCode>#\ ##0.0</c:formatCode>
                <c:ptCount val="2"/>
                <c:pt idx="0">
                  <c:v>86439</c:v>
                </c:pt>
                <c:pt idx="1">
                  <c:v>79287.5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BE6-463A-B212-6641C4CF871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78278672"/>
        <c:axId val="678285232"/>
      </c:barChart>
      <c:catAx>
        <c:axId val="678278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78285232"/>
        <c:crosses val="autoZero"/>
        <c:auto val="1"/>
        <c:lblAlgn val="ctr"/>
        <c:lblOffset val="100"/>
        <c:noMultiLvlLbl val="0"/>
      </c:catAx>
      <c:valAx>
        <c:axId val="678285232"/>
        <c:scaling>
          <c:orientation val="minMax"/>
          <c:min val="5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78278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ЛТХ!$D$4</c:f>
              <c:strCache>
                <c:ptCount val="1"/>
                <c:pt idx="0">
                  <c:v>тыс. руб.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3A9-4378-B5E1-3E04D8DFFA52}"/>
              </c:ext>
            </c:extLst>
          </c:dPt>
          <c:dPt>
            <c:idx val="1"/>
            <c:invertIfNegative val="0"/>
            <c:bubble3D val="0"/>
            <c:spPr>
              <a:solidFill>
                <a:srgbClr val="0000C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3A9-4378-B5E1-3E04D8DFFA5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rgbClr val="FF0000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ЛТХ!$E$2:$F$2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ЛТХ!$E$8:$F$8</c:f>
              <c:numCache>
                <c:formatCode>#\ ##0.0</c:formatCode>
                <c:ptCount val="2"/>
                <c:pt idx="0">
                  <c:v>4981</c:v>
                </c:pt>
                <c:pt idx="1">
                  <c:v>6394.0999999999995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3A9-4378-B5E1-3E04D8DFFA5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78278672"/>
        <c:axId val="678285232"/>
      </c:barChart>
      <c:catAx>
        <c:axId val="678278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78285232"/>
        <c:crosses val="autoZero"/>
        <c:auto val="1"/>
        <c:lblAlgn val="ctr"/>
        <c:lblOffset val="100"/>
        <c:noMultiLvlLbl val="0"/>
      </c:catAx>
      <c:valAx>
        <c:axId val="67828523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78278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Нордэкс!$D$4</c:f>
              <c:strCache>
                <c:ptCount val="1"/>
                <c:pt idx="0">
                  <c:v>тыс.руб.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0F2-407D-9A81-2A97BF515C71}"/>
              </c:ext>
            </c:extLst>
          </c:dPt>
          <c:dPt>
            <c:idx val="1"/>
            <c:invertIfNegative val="0"/>
            <c:bubble3D val="0"/>
            <c:spPr>
              <a:solidFill>
                <a:srgbClr val="0000C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0F2-407D-9A81-2A97BF515C7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rgbClr val="FF0000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Нордэкс!$E$2:$F$2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Нордэкс!$E$4:$F$4</c:f>
              <c:numCache>
                <c:formatCode>#\ ##0.0</c:formatCode>
                <c:ptCount val="2"/>
                <c:pt idx="0">
                  <c:v>105366</c:v>
                </c:pt>
                <c:pt idx="1">
                  <c:v>155211.25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0F2-407D-9A81-2A97BF515C7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78278672"/>
        <c:axId val="678285232"/>
      </c:barChart>
      <c:catAx>
        <c:axId val="678278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78285232"/>
        <c:crosses val="autoZero"/>
        <c:auto val="1"/>
        <c:lblAlgn val="ctr"/>
        <c:lblOffset val="100"/>
        <c:noMultiLvlLbl val="0"/>
      </c:catAx>
      <c:valAx>
        <c:axId val="678285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78278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Нордэкс!$D$4</c:f>
              <c:strCache>
                <c:ptCount val="1"/>
                <c:pt idx="0">
                  <c:v>тыс.руб.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337-4285-9007-6808C5583CD5}"/>
              </c:ext>
            </c:extLst>
          </c:dPt>
          <c:dPt>
            <c:idx val="1"/>
            <c:invertIfNegative val="0"/>
            <c:bubble3D val="0"/>
            <c:spPr>
              <a:solidFill>
                <a:srgbClr val="0000C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337-4285-9007-6808C5583CD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rgbClr val="FF0000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Нордэкс!$E$2:$F$2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Нордэкс!$E$8:$F$8</c:f>
              <c:numCache>
                <c:formatCode>#\ ##0.0</c:formatCode>
                <c:ptCount val="2"/>
                <c:pt idx="0">
                  <c:v>5684</c:v>
                </c:pt>
                <c:pt idx="1">
                  <c:v>7563.5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337-4285-9007-6808C5583CD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78278672"/>
        <c:axId val="678285232"/>
      </c:barChart>
      <c:catAx>
        <c:axId val="678278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78285232"/>
        <c:crosses val="autoZero"/>
        <c:auto val="1"/>
        <c:lblAlgn val="ctr"/>
        <c:lblOffset val="100"/>
        <c:noMultiLvlLbl val="0"/>
      </c:catAx>
      <c:valAx>
        <c:axId val="678285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78278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Электропровод!$D$4</c:f>
              <c:strCache>
                <c:ptCount val="1"/>
                <c:pt idx="0">
                  <c:v>тыс.руб.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9E5-461D-B9D1-0B8DEF6BAC92}"/>
              </c:ext>
            </c:extLst>
          </c:dPt>
          <c:dPt>
            <c:idx val="1"/>
            <c:invertIfNegative val="0"/>
            <c:bubble3D val="0"/>
            <c:spPr>
              <a:solidFill>
                <a:srgbClr val="0000C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9E5-461D-B9D1-0B8DEF6BAC9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rgbClr val="FF0000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Электропровод!$E$2:$F$2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Электропровод!$E$4:$F$4</c:f>
              <c:numCache>
                <c:formatCode>#\ ##0.0</c:formatCode>
                <c:ptCount val="2"/>
                <c:pt idx="0">
                  <c:v>168521</c:v>
                </c:pt>
                <c:pt idx="1">
                  <c:v>159499.20000000001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9E5-461D-B9D1-0B8DEF6BAC9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78278672"/>
        <c:axId val="678285232"/>
      </c:barChart>
      <c:catAx>
        <c:axId val="678278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78285232"/>
        <c:crosses val="autoZero"/>
        <c:auto val="1"/>
        <c:lblAlgn val="ctr"/>
        <c:lblOffset val="100"/>
        <c:noMultiLvlLbl val="0"/>
      </c:catAx>
      <c:valAx>
        <c:axId val="67828523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78278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Электропровод!$D$4</c:f>
              <c:strCache>
                <c:ptCount val="1"/>
                <c:pt idx="0">
                  <c:v>тыс.руб.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2BB-4B57-A200-D0539C80CE04}"/>
              </c:ext>
            </c:extLst>
          </c:dPt>
          <c:dPt>
            <c:idx val="1"/>
            <c:invertIfNegative val="0"/>
            <c:bubble3D val="0"/>
            <c:spPr>
              <a:solidFill>
                <a:srgbClr val="0000C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2BB-4B57-A200-D0539C80CE0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rgbClr val="FF0000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Электропровод!$E$2:$F$2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Электропровод!$E$8:$F$8</c:f>
              <c:numCache>
                <c:formatCode>#\ ##0.0</c:formatCode>
                <c:ptCount val="2"/>
                <c:pt idx="0">
                  <c:v>5898</c:v>
                </c:pt>
                <c:pt idx="1">
                  <c:v>6184.2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2BB-4B57-A200-D0539C80CE0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78278672"/>
        <c:axId val="678285232"/>
      </c:barChart>
      <c:catAx>
        <c:axId val="678278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78285232"/>
        <c:crosses val="autoZero"/>
        <c:auto val="1"/>
        <c:lblAlgn val="ctr"/>
        <c:lblOffset val="100"/>
        <c:noMultiLvlLbl val="0"/>
      </c:catAx>
      <c:valAx>
        <c:axId val="67828523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78278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Металлика!$D$4</c:f>
              <c:strCache>
                <c:ptCount val="1"/>
                <c:pt idx="0">
                  <c:v>тыс.руб.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57D-4227-B63D-932ADD2BC81A}"/>
              </c:ext>
            </c:extLst>
          </c:dPt>
          <c:dPt>
            <c:idx val="1"/>
            <c:invertIfNegative val="0"/>
            <c:bubble3D val="0"/>
            <c:spPr>
              <a:solidFill>
                <a:srgbClr val="0000C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57D-4227-B63D-932ADD2BC81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rgbClr val="FF0000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Металлика!$E$2:$F$2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Металлика!$E$4:$F$4</c:f>
              <c:numCache>
                <c:formatCode>#\ ##0.0</c:formatCode>
                <c:ptCount val="2"/>
                <c:pt idx="0">
                  <c:v>40000</c:v>
                </c:pt>
                <c:pt idx="1">
                  <c:v>48398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57D-4227-B63D-932ADD2BC81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78278672"/>
        <c:axId val="678285232"/>
      </c:barChart>
      <c:catAx>
        <c:axId val="678278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78285232"/>
        <c:crosses val="autoZero"/>
        <c:auto val="1"/>
        <c:lblAlgn val="ctr"/>
        <c:lblOffset val="100"/>
        <c:noMultiLvlLbl val="0"/>
      </c:catAx>
      <c:valAx>
        <c:axId val="678285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78278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Металлика!$D$4</c:f>
              <c:strCache>
                <c:ptCount val="1"/>
                <c:pt idx="0">
                  <c:v>тыс.руб.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813-44A0-90EF-CE101F48F956}"/>
              </c:ext>
            </c:extLst>
          </c:dPt>
          <c:dPt>
            <c:idx val="1"/>
            <c:invertIfNegative val="0"/>
            <c:bubble3D val="0"/>
            <c:spPr>
              <a:solidFill>
                <a:srgbClr val="0000C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813-44A0-90EF-CE101F48F95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rgbClr val="FF0000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Металлика!$E$2:$F$2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Металлика!$E$8:$F$8</c:f>
              <c:numCache>
                <c:formatCode>#\ ##0.0</c:formatCode>
                <c:ptCount val="2"/>
                <c:pt idx="0">
                  <c:v>9100</c:v>
                </c:pt>
                <c:pt idx="1">
                  <c:v>13089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813-44A0-90EF-CE101F48F95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78278672"/>
        <c:axId val="678285232"/>
      </c:barChart>
      <c:catAx>
        <c:axId val="678278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78285232"/>
        <c:crosses val="autoZero"/>
        <c:auto val="1"/>
        <c:lblAlgn val="ctr"/>
        <c:lblOffset val="100"/>
        <c:noMultiLvlLbl val="0"/>
      </c:catAx>
      <c:valAx>
        <c:axId val="678285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78278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Свод!$D$103</c:f>
              <c:strCache>
                <c:ptCount val="1"/>
                <c:pt idx="0">
                  <c:v>Выручка 2023</c:v>
                </c:pt>
              </c:strCache>
            </c:strRef>
          </c:tx>
          <c:spPr>
            <a:gradFill flip="none" rotWithShape="1">
              <a:gsLst>
                <a:gs pos="0">
                  <a:srgbClr val="008080">
                    <a:shade val="30000"/>
                    <a:satMod val="115000"/>
                  </a:srgbClr>
                </a:gs>
                <a:gs pos="50000">
                  <a:srgbClr val="008080">
                    <a:shade val="67500"/>
                    <a:satMod val="115000"/>
                  </a:srgbClr>
                </a:gs>
                <a:gs pos="100000">
                  <a:srgbClr val="00808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  <a:effectLst/>
          </c:spPr>
          <c:invertIfNegative val="0"/>
          <c:cat>
            <c:strRef>
              <c:f>Свод!$C$104:$C$111</c:f>
              <c:strCache>
                <c:ptCount val="8"/>
                <c:pt idx="0">
                  <c:v>ООО "НПФ Металлика"</c:v>
                </c:pt>
                <c:pt idx="1">
                  <c:v>ООО "Литейные технологии"</c:v>
                </c:pt>
                <c:pt idx="2">
                  <c:v>ООО "Сварочные технологии"</c:v>
                </c:pt>
                <c:pt idx="3">
                  <c:v>ООО "Трубные технологии"</c:v>
                </c:pt>
                <c:pt idx="4">
                  <c:v>ООО "Электромотор"</c:v>
                </c:pt>
                <c:pt idx="5">
                  <c:v>ООО "Инструментальные технологии"</c:v>
                </c:pt>
                <c:pt idx="6">
                  <c:v>ООО "Нордэкс"</c:v>
                </c:pt>
                <c:pt idx="7">
                  <c:v>ООО "Электропровод"</c:v>
                </c:pt>
              </c:strCache>
            </c:strRef>
          </c:cat>
          <c:val>
            <c:numRef>
              <c:f>Свод!$D$104:$D$111</c:f>
              <c:numCache>
                <c:formatCode>#,##0</c:formatCode>
                <c:ptCount val="8"/>
                <c:pt idx="0">
                  <c:v>48398</c:v>
                </c:pt>
                <c:pt idx="1">
                  <c:v>79287.5</c:v>
                </c:pt>
                <c:pt idx="2">
                  <c:v>108317.9</c:v>
                </c:pt>
                <c:pt idx="3">
                  <c:v>125632.8</c:v>
                </c:pt>
                <c:pt idx="4">
                  <c:v>141847</c:v>
                </c:pt>
                <c:pt idx="5">
                  <c:v>145952.5</c:v>
                </c:pt>
                <c:pt idx="6">
                  <c:v>155211.25</c:v>
                </c:pt>
                <c:pt idx="7">
                  <c:v>159499.20000000001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28-4E58-A73B-B589E194BA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2"/>
        <c:axId val="593994688"/>
        <c:axId val="593993248"/>
      </c:barChart>
      <c:catAx>
        <c:axId val="5939946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0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93993248"/>
        <c:crosses val="autoZero"/>
        <c:auto val="1"/>
        <c:lblAlgn val="ctr"/>
        <c:lblOffset val="100"/>
        <c:noMultiLvlLbl val="0"/>
      </c:catAx>
      <c:valAx>
        <c:axId val="5939932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0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93994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 sz="1000" b="0" i="0" u="none" strike="noStrike" kern="1200" baseline="0"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Свод!$H$38</c:f>
              <c:strCache>
                <c:ptCount val="1"/>
                <c:pt idx="0">
                  <c:v>средняя</c:v>
                </c:pt>
              </c:strCache>
            </c:strRef>
          </c:tx>
          <c:spPr>
            <a:gradFill flip="none" rotWithShape="1">
              <a:gsLst>
                <a:gs pos="0">
                  <a:srgbClr val="0033CC">
                    <a:shade val="30000"/>
                    <a:satMod val="115000"/>
                  </a:srgbClr>
                </a:gs>
                <a:gs pos="50000">
                  <a:srgbClr val="0033CC">
                    <a:shade val="67500"/>
                    <a:satMod val="115000"/>
                  </a:srgbClr>
                </a:gs>
                <a:gs pos="100000">
                  <a:srgbClr val="0033CC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  <a:effectLst/>
          </c:spPr>
          <c:invertIfNegative val="0"/>
          <c:dLbls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53 000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4438-4903-8DF0-5D0E2C832E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38100" cap="rnd">
                <a:solidFill>
                  <a:srgbClr val="C00000"/>
                </a:solidFill>
                <a:prstDash val="sysDot"/>
              </a:ln>
              <a:effectLst/>
            </c:spPr>
            <c:trendlineType val="exp"/>
            <c:dispRSqr val="0"/>
            <c:dispEq val="0"/>
          </c:trendline>
          <c:cat>
            <c:strRef>
              <c:f>Свод!$I$33:$K$33</c:f>
              <c:strCache>
                <c:ptCount val="3"/>
                <c:pt idx="0">
                  <c:v>2021 г.</c:v>
                </c:pt>
                <c:pt idx="1">
                  <c:v>2022 г.</c:v>
                </c:pt>
                <c:pt idx="2">
                  <c:v>2023 г.</c:v>
                </c:pt>
              </c:strCache>
            </c:strRef>
          </c:cat>
          <c:val>
            <c:numRef>
              <c:f>Свод!$I$38:$K$38</c:f>
              <c:numCache>
                <c:formatCode>#,##0</c:formatCode>
                <c:ptCount val="3"/>
                <c:pt idx="0">
                  <c:v>42615.25</c:v>
                </c:pt>
                <c:pt idx="1">
                  <c:v>46413.5</c:v>
                </c:pt>
                <c:pt idx="2">
                  <c:v>52691.75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8B-4AED-B00C-B999EEAD6C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2193192"/>
        <c:axId val="552197152"/>
      </c:barChart>
      <c:catAx>
        <c:axId val="552193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2197152"/>
        <c:crosses val="autoZero"/>
        <c:auto val="1"/>
        <c:lblAlgn val="ctr"/>
        <c:lblOffset val="100"/>
        <c:noMultiLvlLbl val="0"/>
      </c:catAx>
      <c:valAx>
        <c:axId val="552197152"/>
        <c:scaling>
          <c:orientation val="minMax"/>
          <c:min val="2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2193192"/>
        <c:crossesAt val="1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ЧТТ!$D$4</c:f>
              <c:strCache>
                <c:ptCount val="1"/>
                <c:pt idx="0">
                  <c:v>тыс. руб.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ED0-4944-8782-9357AA835780}"/>
              </c:ext>
            </c:extLst>
          </c:dPt>
          <c:dPt>
            <c:idx val="1"/>
            <c:invertIfNegative val="0"/>
            <c:bubble3D val="0"/>
            <c:spPr>
              <a:solidFill>
                <a:srgbClr val="0000C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ED0-4944-8782-9357AA83578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rgbClr val="FF0000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ЧТТ!$E$2:$F$2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ЧТТ!$E$4:$F$4</c:f>
              <c:numCache>
                <c:formatCode>#,##0</c:formatCode>
                <c:ptCount val="2"/>
                <c:pt idx="0">
                  <c:v>2754965</c:v>
                </c:pt>
                <c:pt idx="1">
                  <c:v>3531434.2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ED0-4944-8782-9357AA83578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78278672"/>
        <c:axId val="678285232"/>
      </c:barChart>
      <c:catAx>
        <c:axId val="678278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78285232"/>
        <c:crosses val="autoZero"/>
        <c:auto val="1"/>
        <c:lblAlgn val="ctr"/>
        <c:lblOffset val="100"/>
        <c:noMultiLvlLbl val="0"/>
      </c:catAx>
      <c:valAx>
        <c:axId val="678285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78278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ЧТТ!$D$4</c:f>
              <c:strCache>
                <c:ptCount val="1"/>
                <c:pt idx="0">
                  <c:v>тыс. руб.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7AF-45BC-820D-98CBCF15F796}"/>
              </c:ext>
            </c:extLst>
          </c:dPt>
          <c:dPt>
            <c:idx val="1"/>
            <c:invertIfNegative val="0"/>
            <c:bubble3D val="0"/>
            <c:spPr>
              <a:solidFill>
                <a:srgbClr val="0000C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7AF-45BC-820D-98CBCF15F79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rgbClr val="FF0000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ЧТТ!$E$2:$F$2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ЧТТ!$E$8:$F$8</c:f>
              <c:numCache>
                <c:formatCode>#,##0</c:formatCode>
                <c:ptCount val="2"/>
                <c:pt idx="0">
                  <c:v>375913</c:v>
                </c:pt>
                <c:pt idx="1">
                  <c:v>664000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7AF-45BC-820D-98CBCF15F79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78278672"/>
        <c:axId val="678285232"/>
      </c:barChart>
      <c:catAx>
        <c:axId val="678278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78285232"/>
        <c:crosses val="autoZero"/>
        <c:auto val="1"/>
        <c:lblAlgn val="ctr"/>
        <c:lblOffset val="100"/>
        <c:noMultiLvlLbl val="0"/>
      </c:catAx>
      <c:valAx>
        <c:axId val="67828523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78278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Фросто!$D$4</c:f>
              <c:strCache>
                <c:ptCount val="1"/>
                <c:pt idx="0">
                  <c:v>тыс. руб.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02F-42DA-8F8D-297C8ACB5F37}"/>
              </c:ext>
            </c:extLst>
          </c:dPt>
          <c:dPt>
            <c:idx val="1"/>
            <c:invertIfNegative val="0"/>
            <c:bubble3D val="0"/>
            <c:spPr>
              <a:solidFill>
                <a:srgbClr val="0000C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02F-42DA-8F8D-297C8ACB5F37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150 009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F02F-42DA-8F8D-297C8ACB5F3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192 217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F02F-42DA-8F8D-297C8ACB5F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rgbClr val="FF0000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Фросто!$E$2:$F$2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Фросто!$E$8:$F$8</c:f>
              <c:numCache>
                <c:formatCode>#\ ##0.0</c:formatCode>
                <c:ptCount val="2"/>
                <c:pt idx="0">
                  <c:v>150009</c:v>
                </c:pt>
                <c:pt idx="1">
                  <c:v>192217.49280000001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02F-42DA-8F8D-297C8ACB5F3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78278672"/>
        <c:axId val="678285232"/>
      </c:barChart>
      <c:catAx>
        <c:axId val="678278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78285232"/>
        <c:crosses val="autoZero"/>
        <c:auto val="1"/>
        <c:lblAlgn val="ctr"/>
        <c:lblOffset val="100"/>
        <c:noMultiLvlLbl val="0"/>
      </c:catAx>
      <c:valAx>
        <c:axId val="67828523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78278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Фросто!$D$4</c:f>
              <c:strCache>
                <c:ptCount val="1"/>
                <c:pt idx="0">
                  <c:v>тыс. руб.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F20-462B-888C-E929EBE11543}"/>
              </c:ext>
            </c:extLst>
          </c:dPt>
          <c:dPt>
            <c:idx val="1"/>
            <c:invertIfNegative val="0"/>
            <c:bubble3D val="0"/>
            <c:spPr>
              <a:solidFill>
                <a:srgbClr val="0000C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F20-462B-888C-E929EBE1154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rgbClr val="FF0000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Фросто!$E$2:$F$2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Фросто!$E$4:$F$4</c:f>
              <c:numCache>
                <c:formatCode>#,##0</c:formatCode>
                <c:ptCount val="2"/>
                <c:pt idx="0">
                  <c:v>1741340</c:v>
                </c:pt>
                <c:pt idx="1">
                  <c:v>1995908.5789999999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F20-462B-888C-E929EBE1154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78278672"/>
        <c:axId val="678285232"/>
      </c:barChart>
      <c:catAx>
        <c:axId val="678278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78285232"/>
        <c:crosses val="autoZero"/>
        <c:auto val="1"/>
        <c:lblAlgn val="ctr"/>
        <c:lblOffset val="100"/>
        <c:noMultiLvlLbl val="0"/>
      </c:catAx>
      <c:valAx>
        <c:axId val="67828523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78278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Элинокс!$D$4</c:f>
              <c:strCache>
                <c:ptCount val="1"/>
                <c:pt idx="0">
                  <c:v>тыс. руб.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D01-4A87-914A-52A0B9DA6F31}"/>
              </c:ext>
            </c:extLst>
          </c:dPt>
          <c:dPt>
            <c:idx val="1"/>
            <c:invertIfNegative val="0"/>
            <c:bubble3D val="0"/>
            <c:spPr>
              <a:solidFill>
                <a:srgbClr val="0000C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D01-4A87-914A-52A0B9DA6F3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rgbClr val="FF0000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Элинокс!$E$2:$F$2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Элинокс!$E$8:$F$8</c:f>
              <c:numCache>
                <c:formatCode>#,##0</c:formatCode>
                <c:ptCount val="2"/>
                <c:pt idx="0">
                  <c:v>174424</c:v>
                </c:pt>
                <c:pt idx="1">
                  <c:v>242415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D01-4A87-914A-52A0B9DA6F3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78278672"/>
        <c:axId val="678285232"/>
      </c:barChart>
      <c:catAx>
        <c:axId val="678278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78285232"/>
        <c:crosses val="autoZero"/>
        <c:auto val="1"/>
        <c:lblAlgn val="ctr"/>
        <c:lblOffset val="100"/>
        <c:noMultiLvlLbl val="0"/>
      </c:catAx>
      <c:valAx>
        <c:axId val="67828523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78278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BA831A-8F4F-4595-AE66-8B9A99E0C38D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B223C4-F568-4015-B8B8-9E5DF1E1A8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26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223C4-F568-4015-B8B8-9E5DF1E1A85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3855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B223C4-F568-4015-B8B8-9E5DF1E1A85E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8514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B223C4-F568-4015-B8B8-9E5DF1E1A85E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8686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B223C4-F568-4015-B8B8-9E5DF1E1A85E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7627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B223C4-F568-4015-B8B8-9E5DF1E1A85E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9649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0379B5-9933-69C6-E77A-99405DBDD8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DAF88703-0E9E-74A5-5794-C246716906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BD7962CA-B0CD-2372-5A48-3535D81C64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DE502D5-17D0-7617-049A-1C60C7B537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B223C4-F568-4015-B8B8-9E5DF1E1A85E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0965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>
          <a:extLst>
            <a:ext uri="{FF2B5EF4-FFF2-40B4-BE49-F238E27FC236}">
              <a16:creationId xmlns:a16="http://schemas.microsoft.com/office/drawing/2014/main" id="{DB93EEA1-EFBC-BBAF-4680-324E4875D3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bcb99cb52e_0_6:notes">
            <a:extLst>
              <a:ext uri="{FF2B5EF4-FFF2-40B4-BE49-F238E27FC236}">
                <a16:creationId xmlns:a16="http://schemas.microsoft.com/office/drawing/2014/main" id="{2D5C2120-3AEA-ADDD-71C8-99D113FDE09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bcb99cb52e_0_6:notes">
            <a:extLst>
              <a:ext uri="{FF2B5EF4-FFF2-40B4-BE49-F238E27FC236}">
                <a16:creationId xmlns:a16="http://schemas.microsoft.com/office/drawing/2014/main" id="{2D885EE6-0971-0FB3-B626-7482528F075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4082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79768" y="4690584"/>
            <a:ext cx="5438140" cy="4442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41363"/>
            <a:ext cx="6581775" cy="37036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01507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B223C4-F568-4015-B8B8-9E5DF1E1A85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4947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B223C4-F568-4015-B8B8-9E5DF1E1A85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5098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B223C4-F568-4015-B8B8-9E5DF1E1A85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846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B223C4-F568-4015-B8B8-9E5DF1E1A85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889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B223C4-F568-4015-B8B8-9E5DF1E1A85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0241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B223C4-F568-4015-B8B8-9E5DF1E1A85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6459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B223C4-F568-4015-B8B8-9E5DF1E1A85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519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DFAA53-19EB-4348-B46A-025806D648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E2120E8-B0D0-4F68-9541-69B4CDA7CC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CC6497-D608-4DF4-A27A-C7F496F64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B7878-57E3-45FB-BD95-00B1EA65D818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D6687F-278E-460B-9258-EC11913E1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F5A38B-2FBC-445B-98C5-91A80B286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FF5F1-23C5-4216-B7BB-CEDE286700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621557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CB888C-5380-4769-A9FB-46324728C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A73601-578A-41C2-ADFD-F21818AC53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6C0913-E295-4CD2-B26D-5B97BA28F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B7878-57E3-45FB-BD95-00B1EA65D818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F584BE-A621-4585-90DA-5377E3699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DE5825-D0F5-46B6-AA8B-D3EF3FAC5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FF5F1-23C5-4216-B7BB-CEDE286700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09253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34CE897-F6C3-4EC1-AFF1-98B18FF6EA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BA3DCE2-E307-496C-962A-EAF37CD807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1DDB19-7EA9-4C9F-95C4-FAD0BBEA3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B7878-57E3-45FB-BD95-00B1EA65D818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B2F607-0342-4397-A9FF-D79129EAA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CA0570-FF07-4CAE-8BA2-B3B385183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FF5F1-23C5-4216-B7BB-CEDE286700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50322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B0D5FE-4939-482A-A705-395465E7B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EECDCD-60F5-4ABF-A36E-C4526B25BB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700FFE-BE91-4360-B2FE-B1E6596D8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B7878-57E3-45FB-BD95-00B1EA65D818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E01807C-0D9C-476B-A45D-63B7A5BB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E3B730-FFA7-4E72-9147-E4041DC68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FF5F1-23C5-4216-B7BB-CEDE286700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66915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8E648C-57EE-43D5-B2DC-579BFD2AF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C137FA6-5B54-4829-B73D-ED0654B62F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2B2273-F096-4912-AC89-78CE05D94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B7878-57E3-45FB-BD95-00B1EA65D818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F5C222-CC3E-4C4A-A61C-4CC0B45D2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CA060B-9428-481A-8A27-6E1588D26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FF5F1-23C5-4216-B7BB-CEDE286700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3978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467029-4A47-4B71-B80B-5FC4D208F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979D37-59C1-44DA-BFF1-F1E5433A66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836AC39-F939-487B-BE1C-DF622228D0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7A3E69-FF14-4537-AAE9-BA064A607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B7878-57E3-45FB-BD95-00B1EA65D818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E054AC7-8586-41BD-9747-590C1B987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8160F33-30C2-4D3E-8340-6C3899009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FF5F1-23C5-4216-B7BB-CEDE286700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74867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26F2BF-FF21-40BF-A39B-D8D183EB8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73913F-FC5B-4F9D-B6E1-BA53312C9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989F748-5FE5-40DF-A1B7-F91641FEB2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D4A61C6-E234-4773-B7E7-3814989DAF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D058B03-401B-43B4-83E6-1E7E38DE43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C25C340-236F-487D-85D0-DD921C4A2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B7878-57E3-45FB-BD95-00B1EA65D818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00FCC86-3E04-40B6-ACE2-1F6001296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3E87753-AD1B-4F3F-A671-2A9AA0D7A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FF5F1-23C5-4216-B7BB-CEDE286700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08750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9C1578-62AB-4B7F-9E50-59EB354DA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B7139BF-CAE4-45E4-A3DE-9FAD4DE67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B7878-57E3-45FB-BD95-00B1EA65D818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0D7EFA5-2729-40EE-AC0A-C7ABB5EEC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7032763-E04E-4B25-9C88-9209D4A56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FF5F1-23C5-4216-B7BB-CEDE286700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32739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49CF929-12A5-4C44-8D6D-4910763D6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B7878-57E3-45FB-BD95-00B1EA65D818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BCB5255-02CD-461B-821C-606674512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D3C8EA5-433D-483D-97EB-A7DB722B2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FF5F1-23C5-4216-B7BB-CEDE286700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20596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7EB839-7B66-43F1-A506-F9388A607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7A749F-899D-402F-919D-4FF599A7B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16CA374-9C92-4A90-A877-AEE55138B1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0C44651-B004-45B9-A3FB-FE53B84BE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B7878-57E3-45FB-BD95-00B1EA65D818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17BD740-77E9-4AF3-B10B-F4893D0A1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BF47A80-BD51-4508-9D0C-19C67FC9E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FF5F1-23C5-4216-B7BB-CEDE286700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9441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1B462F-E387-4D0D-9C54-86429F8D5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0EDC763-9DDC-4EF5-B611-59A613A7C1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952449D-ACBE-4CB0-9E47-DE4B916715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6723780-4EC9-4CD8-84B6-4CDE32688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B7878-57E3-45FB-BD95-00B1EA65D818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59622EE-BA45-46B1-93D7-E231533CE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F5423E0-255E-426D-A12F-709456118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FF5F1-23C5-4216-B7BB-CEDE286700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10711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ABD77F-819A-42E7-9FFE-152CB4431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301941E-F82E-4801-A685-A57BFEFBB7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B6DDBA-69F1-46D0-B26E-5452515969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B7878-57E3-45FB-BD95-00B1EA65D818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D6723B-D556-445D-B8B4-2EE76EF253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5FD282-2135-47BF-B28B-B0DD4AACF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FF5F1-23C5-4216-B7BB-CEDE286700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802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chart" Target="../charts/chart1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3.xml"/><Relationship Id="rId5" Type="http://schemas.openxmlformats.org/officeDocument/2006/relationships/image" Target="../media/image35.jpeg"/><Relationship Id="rId4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6.xml"/><Relationship Id="rId5" Type="http://schemas.openxmlformats.org/officeDocument/2006/relationships/chart" Target="../charts/chart15.xml"/><Relationship Id="rId4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8.xml"/><Relationship Id="rId5" Type="http://schemas.openxmlformats.org/officeDocument/2006/relationships/chart" Target="../charts/chart17.xml"/><Relationship Id="rId4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chart" Target="../charts/chart2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9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2.xml"/><Relationship Id="rId5" Type="http://schemas.openxmlformats.org/officeDocument/2006/relationships/chart" Target="../charts/chart21.xml"/><Relationship Id="rId4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chart" Target="../charts/chart2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3.xml"/><Relationship Id="rId5" Type="http://schemas.openxmlformats.org/officeDocument/2006/relationships/image" Target="../media/image49.jpg"/><Relationship Id="rId4" Type="http://schemas.openxmlformats.org/officeDocument/2006/relationships/image" Target="../media/image4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6.xml"/><Relationship Id="rId5" Type="http://schemas.openxmlformats.org/officeDocument/2006/relationships/chart" Target="../charts/chart25.xml"/><Relationship Id="rId4" Type="http://schemas.openxmlformats.org/officeDocument/2006/relationships/image" Target="../media/image5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8.xml"/><Relationship Id="rId3" Type="http://schemas.openxmlformats.org/officeDocument/2006/relationships/image" Target="../media/image9.png"/><Relationship Id="rId7" Type="http://schemas.openxmlformats.org/officeDocument/2006/relationships/chart" Target="../charts/chart2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png"/><Relationship Id="rId18" Type="http://schemas.openxmlformats.org/officeDocument/2006/relationships/image" Target="../media/image26.jpeg"/><Relationship Id="rId3" Type="http://schemas.openxmlformats.org/officeDocument/2006/relationships/image" Target="../media/image11.png"/><Relationship Id="rId21" Type="http://schemas.openxmlformats.org/officeDocument/2006/relationships/image" Target="../media/image29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17" Type="http://schemas.openxmlformats.org/officeDocument/2006/relationships/image" Target="../media/image25.jpe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20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jpeg"/><Relationship Id="rId5" Type="http://schemas.openxmlformats.org/officeDocument/2006/relationships/image" Target="../media/image13.png"/><Relationship Id="rId15" Type="http://schemas.openxmlformats.org/officeDocument/2006/relationships/image" Target="../media/image23.jpeg"/><Relationship Id="rId10" Type="http://schemas.openxmlformats.org/officeDocument/2006/relationships/image" Target="../media/image18.jpeg"/><Relationship Id="rId19" Type="http://schemas.openxmlformats.org/officeDocument/2006/relationships/image" Target="../media/image27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Relationship Id="rId14" Type="http://schemas.openxmlformats.org/officeDocument/2006/relationships/image" Target="../media/image22.png"/><Relationship Id="rId22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chart" Target="../charts/chart4.xml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image" Target="../media/image33.jpeg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9.png"/><Relationship Id="rId4" Type="http://schemas.openxmlformats.org/officeDocument/2006/relationships/image" Target="../media/image3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g"/><Relationship Id="rId3" Type="http://schemas.openxmlformats.org/officeDocument/2006/relationships/image" Target="../media/image9.png"/><Relationship Id="rId7" Type="http://schemas.openxmlformats.org/officeDocument/2006/relationships/chart" Target="../charts/chart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7.xml"/><Relationship Id="rId5" Type="http://schemas.openxmlformats.org/officeDocument/2006/relationships/image" Target="../media/image35.jpeg"/><Relationship Id="rId4" Type="http://schemas.openxmlformats.org/officeDocument/2006/relationships/image" Target="../media/image36.jpeg"/><Relationship Id="rId9" Type="http://schemas.openxmlformats.org/officeDocument/2006/relationships/image" Target="../media/image3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chart" Target="../charts/chart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9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image" Target="../media/image4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7" name="Google Shape;135;p13">
            <a:extLst>
              <a:ext uri="{FF2B5EF4-FFF2-40B4-BE49-F238E27FC236}">
                <a16:creationId xmlns:a16="http://schemas.microsoft.com/office/drawing/2014/main" id="{DD7D358B-660E-4C96-98DE-19393091299B}"/>
              </a:ext>
            </a:extLst>
          </p:cNvPr>
          <p:cNvSpPr txBox="1">
            <a:spLocks/>
          </p:cNvSpPr>
          <p:nvPr/>
        </p:nvSpPr>
        <p:spPr>
          <a:xfrm>
            <a:off x="3412570" y="1401073"/>
            <a:ext cx="7400741" cy="29476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ru-RU" b="1" spc="100" dirty="0">
                <a:solidFill>
                  <a:srgbClr val="0000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ПРОМЫШЛЕННЫЙ КЛАСТЕР ВЫСОКОТЕХНОЛОГИЧНОГО ОБОРУДОВАНИЯ «АБАТ»</a:t>
            </a:r>
            <a:endParaRPr lang="en-US" b="1" spc="100" dirty="0">
              <a:solidFill>
                <a:srgbClr val="0000CC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spcBef>
                <a:spcPts val="0"/>
              </a:spcBef>
              <a:buSzPts val="990"/>
            </a:pPr>
            <a:endParaRPr lang="en-US" b="1" spc="100" dirty="0">
              <a:solidFill>
                <a:srgbClr val="0000CC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6D543417-8AB9-D707-5902-C349BC0B8C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0" t="20386" r="6676" b="24560"/>
          <a:stretch/>
        </p:blipFill>
        <p:spPr bwMode="auto">
          <a:xfrm>
            <a:off x="245349" y="306041"/>
            <a:ext cx="1805393" cy="57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116155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11F83FE8-1A1B-4989-AE80-4E0C09E03D1F}"/>
              </a:ext>
            </a:extLst>
          </p:cNvPr>
          <p:cNvSpPr/>
          <p:nvPr/>
        </p:nvSpPr>
        <p:spPr>
          <a:xfrm>
            <a:off x="1717161" y="221983"/>
            <a:ext cx="5617029" cy="720000"/>
          </a:xfrm>
          <a:prstGeom prst="round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ООО «СВАРОЧНЫЕ ТЕХНОЛОГИИ»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1106A54-8DFE-4A4B-B2D4-581292A92A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6605" b="41408"/>
          <a:stretch/>
        </p:blipFill>
        <p:spPr>
          <a:xfrm>
            <a:off x="1" y="1"/>
            <a:ext cx="1266613" cy="1251885"/>
          </a:xfrm>
          <a:prstGeom prst="rect">
            <a:avLst/>
          </a:prstGeom>
        </p:spPr>
      </p:pic>
      <p:sp>
        <p:nvSpPr>
          <p:cNvPr id="21" name="Блок-схема: узел 20">
            <a:extLst>
              <a:ext uri="{FF2B5EF4-FFF2-40B4-BE49-F238E27FC236}">
                <a16:creationId xmlns:a16="http://schemas.microsoft.com/office/drawing/2014/main" id="{1FC49D67-F2FF-43F8-9A4F-62466A9CFE92}"/>
              </a:ext>
            </a:extLst>
          </p:cNvPr>
          <p:cNvSpPr/>
          <p:nvPr/>
        </p:nvSpPr>
        <p:spPr>
          <a:xfrm>
            <a:off x="1357162" y="221983"/>
            <a:ext cx="720000" cy="720000"/>
          </a:xfrm>
          <a:prstGeom prst="flowChartConnector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D729CD0-CFF0-4ADA-9D67-773923BDB4A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50" t="45714" r="53930" b="3011"/>
          <a:stretch/>
        </p:blipFill>
        <p:spPr>
          <a:xfrm>
            <a:off x="312937" y="3093240"/>
            <a:ext cx="5284447" cy="3542777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59A6E52-899E-56C2-887E-83D59B5F6E66}"/>
              </a:ext>
            </a:extLst>
          </p:cNvPr>
          <p:cNvSpPr/>
          <p:nvPr/>
        </p:nvSpPr>
        <p:spPr>
          <a:xfrm>
            <a:off x="5691490" y="3888364"/>
            <a:ext cx="3101005" cy="4261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cs typeface="Times New Roman" panose="02020603050405020304" pitchFamily="18" charset="0"/>
              </a:rPr>
              <a:t>Выручка (без НДС) тыс. руб.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3297E0D2-F024-F5D3-F408-6B82F57065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93" b="19290"/>
          <a:stretch/>
        </p:blipFill>
        <p:spPr bwMode="auto">
          <a:xfrm>
            <a:off x="9387800" y="353308"/>
            <a:ext cx="2347110" cy="751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3CE0372F-DFB9-4267-ABE5-6953070557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938617"/>
              </p:ext>
            </p:extLst>
          </p:nvPr>
        </p:nvGraphicFramePr>
        <p:xfrm>
          <a:off x="5761036" y="4470639"/>
          <a:ext cx="2900422" cy="1903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4A8660BF-9A34-42F3-B4F2-ACE52F7E2D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6026445"/>
              </p:ext>
            </p:extLst>
          </p:nvPr>
        </p:nvGraphicFramePr>
        <p:xfrm>
          <a:off x="9012484" y="4470639"/>
          <a:ext cx="2771611" cy="1903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A900569-01B0-D04D-0C38-69A283540302}"/>
              </a:ext>
            </a:extLst>
          </p:cNvPr>
          <p:cNvSpPr/>
          <p:nvPr/>
        </p:nvSpPr>
        <p:spPr>
          <a:xfrm>
            <a:off x="8661458" y="3888364"/>
            <a:ext cx="3327746" cy="4261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cs typeface="Times New Roman" panose="02020603050405020304" pitchFamily="18" charset="0"/>
              </a:rPr>
              <a:t>Сумма уплаченных налогов и сборов тыс. руб.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548224-12A8-D581-8A21-258D5E6D925F}"/>
              </a:ext>
            </a:extLst>
          </p:cNvPr>
          <p:cNvSpPr txBox="1"/>
          <p:nvPr/>
        </p:nvSpPr>
        <p:spPr>
          <a:xfrm>
            <a:off x="339572" y="1349231"/>
            <a:ext cx="558048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ООО «Сварочные технологии»</a:t>
            </a:r>
            <a:r>
              <a:rPr lang="ru-RU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оказывает услуги по контактной и аргонной сварке изделий, а также электроплазменной полировке решеток и по изготовлению агрегатов для производства и комплектации всей номенклатуры профессионального кухонного оборудования торговой марки Abat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5609AE-DBE4-E67A-DB1F-CC9B666BDFA6}"/>
              </a:ext>
            </a:extLst>
          </p:cNvPr>
          <p:cNvSpPr txBox="1"/>
          <p:nvPr/>
        </p:nvSpPr>
        <p:spPr>
          <a:xfrm>
            <a:off x="6262034" y="1348521"/>
            <a:ext cx="5617029" cy="1969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2022 г. компанией начато производству импортозамещающей продукции:</a:t>
            </a:r>
          </a:p>
          <a:p>
            <a:pPr marL="285750" indent="-285750">
              <a:buClr>
                <a:srgbClr val="0404E2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Корзины для производства фритюрниц</a:t>
            </a:r>
          </a:p>
          <a:p>
            <a:pPr marL="285750" indent="-285750">
              <a:buClr>
                <a:srgbClr val="0404E2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Сварочные решётки для изготовления полок холодильных и </a:t>
            </a:r>
            <a:r>
              <a:rPr lang="ru-RU" sz="1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растоечных</a:t>
            </a:r>
            <a:r>
              <a:rPr lang="ru-RU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шкафов</a:t>
            </a:r>
          </a:p>
          <a:p>
            <a:pPr marL="285750" indent="-285750">
              <a:buClr>
                <a:srgbClr val="0404E2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Крыльчатки вентиляторов для производства конвекционных печей</a:t>
            </a:r>
          </a:p>
          <a:p>
            <a:pPr>
              <a:spcBef>
                <a:spcPts val="600"/>
              </a:spcBef>
              <a:buClr>
                <a:srgbClr val="0404E2"/>
              </a:buClr>
              <a:buSzPct val="150000"/>
            </a:pPr>
            <a:r>
              <a:rPr lang="ru-RU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реализуется при поддержке Минпромторга РФ</a:t>
            </a:r>
          </a:p>
        </p:txBody>
      </p:sp>
    </p:spTree>
    <p:extLst>
      <p:ext uri="{BB962C8B-B14F-4D97-AF65-F5344CB8AC3E}">
        <p14:creationId xmlns:p14="http://schemas.microsoft.com/office/powerpoint/2010/main" val="660047053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11F83FE8-1A1B-4989-AE80-4E0C09E03D1F}"/>
              </a:ext>
            </a:extLst>
          </p:cNvPr>
          <p:cNvSpPr/>
          <p:nvPr/>
        </p:nvSpPr>
        <p:spPr>
          <a:xfrm>
            <a:off x="1717161" y="221983"/>
            <a:ext cx="4924271" cy="720000"/>
          </a:xfrm>
          <a:prstGeom prst="round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ООО «ЭЛЕКТРОМОТОР»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1106A54-8DFE-4A4B-B2D4-581292A92A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6605" b="41408"/>
          <a:stretch/>
        </p:blipFill>
        <p:spPr>
          <a:xfrm>
            <a:off x="1" y="1"/>
            <a:ext cx="1266613" cy="1251885"/>
          </a:xfrm>
          <a:prstGeom prst="rect">
            <a:avLst/>
          </a:prstGeom>
        </p:spPr>
      </p:pic>
      <p:sp>
        <p:nvSpPr>
          <p:cNvPr id="21" name="Блок-схема: узел 20">
            <a:extLst>
              <a:ext uri="{FF2B5EF4-FFF2-40B4-BE49-F238E27FC236}">
                <a16:creationId xmlns:a16="http://schemas.microsoft.com/office/drawing/2014/main" id="{1FC49D67-F2FF-43F8-9A4F-62466A9CFE92}"/>
              </a:ext>
            </a:extLst>
          </p:cNvPr>
          <p:cNvSpPr/>
          <p:nvPr/>
        </p:nvSpPr>
        <p:spPr>
          <a:xfrm>
            <a:off x="1357162" y="221983"/>
            <a:ext cx="720000" cy="720000"/>
          </a:xfrm>
          <a:prstGeom prst="flowChartConnector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43EA7D0-AFF6-4C97-9DF6-346D48F7D9C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47" t="43701" r="53660" b="3651"/>
          <a:stretch/>
        </p:blipFill>
        <p:spPr>
          <a:xfrm>
            <a:off x="257456" y="3170690"/>
            <a:ext cx="5042516" cy="3465328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9666D8D-091D-00D2-7D58-C97FDA4A0E14}"/>
              </a:ext>
            </a:extLst>
          </p:cNvPr>
          <p:cNvSpPr/>
          <p:nvPr/>
        </p:nvSpPr>
        <p:spPr>
          <a:xfrm>
            <a:off x="5326604" y="3726659"/>
            <a:ext cx="3101005" cy="4261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cs typeface="Times New Roman" panose="02020603050405020304" pitchFamily="18" charset="0"/>
              </a:rPr>
              <a:t>Выручка (без НДС) тыс. руб.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A62AC49-7290-64C1-E77E-BCA15080A711}"/>
              </a:ext>
            </a:extLst>
          </p:cNvPr>
          <p:cNvSpPr/>
          <p:nvPr/>
        </p:nvSpPr>
        <p:spPr>
          <a:xfrm>
            <a:off x="8637976" y="3726659"/>
            <a:ext cx="3327746" cy="4261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cs typeface="Times New Roman" panose="02020603050405020304" pitchFamily="18" charset="0"/>
              </a:rPr>
              <a:t>Сумма уплаченных налогов и сборов тыс. руб.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3B96CF-97E9-26C9-8DA8-A5769910CA27}"/>
              </a:ext>
            </a:extLst>
          </p:cNvPr>
          <p:cNvSpPr txBox="1"/>
          <p:nvPr/>
        </p:nvSpPr>
        <p:spPr>
          <a:xfrm>
            <a:off x="303024" y="1482637"/>
            <a:ext cx="5125475" cy="1062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ru-RU" sz="1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ООО «Электромотор» </a:t>
            </a:r>
            <a:r>
              <a:rPr lang="ru-RU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занимается производством электродвигателей и насосов для производства и комплектации всей номенклатуры профессионального кухонного оборудования.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D8B68B38-3AEA-8E91-EDFF-D6E1595AC3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6688795"/>
              </p:ext>
            </p:extLst>
          </p:nvPr>
        </p:nvGraphicFramePr>
        <p:xfrm>
          <a:off x="5428499" y="4329970"/>
          <a:ext cx="3207537" cy="2174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047D63C2-6CDA-4229-94C6-118CA4D1AF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9467049"/>
              </p:ext>
            </p:extLst>
          </p:nvPr>
        </p:nvGraphicFramePr>
        <p:xfrm>
          <a:off x="8846403" y="4329970"/>
          <a:ext cx="3110439" cy="2144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4" name="Picture 2">
            <a:extLst>
              <a:ext uri="{FF2B5EF4-FFF2-40B4-BE49-F238E27FC236}">
                <a16:creationId xmlns:a16="http://schemas.microsoft.com/office/drawing/2014/main" id="{2A234B1D-A88A-9C7A-2A0F-C13FE66C35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93" b="19290"/>
          <a:stretch/>
        </p:blipFill>
        <p:spPr bwMode="auto">
          <a:xfrm>
            <a:off x="9387800" y="353308"/>
            <a:ext cx="2347110" cy="751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F2AAF9C-854A-749C-0C3D-026C2B6F9A55}"/>
              </a:ext>
            </a:extLst>
          </p:cNvPr>
          <p:cNvSpPr/>
          <p:nvPr/>
        </p:nvSpPr>
        <p:spPr>
          <a:xfrm>
            <a:off x="3586581" y="3170690"/>
            <a:ext cx="1740023" cy="17031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82AE9D-4327-C68F-1DB9-749B9E35704F}"/>
              </a:ext>
            </a:extLst>
          </p:cNvPr>
          <p:cNvSpPr txBox="1"/>
          <p:nvPr/>
        </p:nvSpPr>
        <p:spPr>
          <a:xfrm>
            <a:off x="6117881" y="1521759"/>
            <a:ext cx="5617029" cy="14619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2022 г. компанией реализуется проект по производству агрегатов насосных и электродвигателей к посудомоечным машинам, пароконвектоматам, льдогенераторам и другому оборудованию торговой марки 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Abat</a:t>
            </a:r>
            <a:r>
              <a:rPr lang="ru-RU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ru-RU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Продукция является импортозамещающей, проект реализуется при поддержке Минпромторга РФ</a:t>
            </a:r>
          </a:p>
        </p:txBody>
      </p:sp>
    </p:spTree>
    <p:extLst>
      <p:ext uri="{BB962C8B-B14F-4D97-AF65-F5344CB8AC3E}">
        <p14:creationId xmlns:p14="http://schemas.microsoft.com/office/powerpoint/2010/main" val="3197683080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11F83FE8-1A1B-4989-AE80-4E0C09E03D1F}"/>
              </a:ext>
            </a:extLst>
          </p:cNvPr>
          <p:cNvSpPr/>
          <p:nvPr/>
        </p:nvSpPr>
        <p:spPr>
          <a:xfrm>
            <a:off x="1717161" y="221983"/>
            <a:ext cx="4924271" cy="720000"/>
          </a:xfrm>
          <a:prstGeom prst="round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ООО «ТРУБНЫЕ ТЕХНОЛОГИИ»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1106A54-8DFE-4A4B-B2D4-581292A92A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6605" b="41408"/>
          <a:stretch/>
        </p:blipFill>
        <p:spPr>
          <a:xfrm>
            <a:off x="1" y="1"/>
            <a:ext cx="1266613" cy="1251885"/>
          </a:xfrm>
          <a:prstGeom prst="rect">
            <a:avLst/>
          </a:prstGeom>
        </p:spPr>
      </p:pic>
      <p:sp>
        <p:nvSpPr>
          <p:cNvPr id="21" name="Блок-схема: узел 20">
            <a:extLst>
              <a:ext uri="{FF2B5EF4-FFF2-40B4-BE49-F238E27FC236}">
                <a16:creationId xmlns:a16="http://schemas.microsoft.com/office/drawing/2014/main" id="{1FC49D67-F2FF-43F8-9A4F-62466A9CFE92}"/>
              </a:ext>
            </a:extLst>
          </p:cNvPr>
          <p:cNvSpPr/>
          <p:nvPr/>
        </p:nvSpPr>
        <p:spPr>
          <a:xfrm>
            <a:off x="1357162" y="221983"/>
            <a:ext cx="720000" cy="720000"/>
          </a:xfrm>
          <a:prstGeom prst="flowChartConnector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D2AAB29-29D2-43CB-8FC3-3376BB87522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34" t="46876" r="59738" b="4984"/>
          <a:stretch/>
        </p:blipFill>
        <p:spPr>
          <a:xfrm>
            <a:off x="333374" y="3214838"/>
            <a:ext cx="4575509" cy="330137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2273BDA-0512-460A-A785-891B6216EC9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8519" t="28772" r="8271" b="45200"/>
          <a:stretch/>
        </p:blipFill>
        <p:spPr>
          <a:xfrm>
            <a:off x="6673899" y="1143255"/>
            <a:ext cx="5184726" cy="2285745"/>
          </a:xfrm>
          <a:prstGeom prst="rect">
            <a:avLst/>
          </a:prstGeom>
        </p:spPr>
      </p:pic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8627CF0F-61A2-4583-863D-6C2848BED5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3967154"/>
              </p:ext>
            </p:extLst>
          </p:nvPr>
        </p:nvGraphicFramePr>
        <p:xfrm>
          <a:off x="5291839" y="4185260"/>
          <a:ext cx="3152774" cy="2115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774382C1-BD08-4910-8593-466C43BB72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9639470"/>
              </p:ext>
            </p:extLst>
          </p:nvPr>
        </p:nvGraphicFramePr>
        <p:xfrm>
          <a:off x="8624729" y="4185259"/>
          <a:ext cx="3233896" cy="2115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B0BCA9A-2B8C-6D85-B2B6-F0475E974497}"/>
              </a:ext>
            </a:extLst>
          </p:cNvPr>
          <p:cNvSpPr/>
          <p:nvPr/>
        </p:nvSpPr>
        <p:spPr>
          <a:xfrm>
            <a:off x="5317724" y="3630273"/>
            <a:ext cx="3101005" cy="4261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cs typeface="Times New Roman" panose="02020603050405020304" pitchFamily="18" charset="0"/>
              </a:rPr>
              <a:t>Выручка (без НДС) тыс. руб.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E237462-0A78-C9B8-0E75-1C5130EFD015}"/>
              </a:ext>
            </a:extLst>
          </p:cNvPr>
          <p:cNvSpPr/>
          <p:nvPr/>
        </p:nvSpPr>
        <p:spPr>
          <a:xfrm>
            <a:off x="8629096" y="3630273"/>
            <a:ext cx="3327746" cy="4261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cs typeface="Times New Roman" panose="02020603050405020304" pitchFamily="18" charset="0"/>
              </a:rPr>
              <a:t>Сумма уплаченных налогов и сборов тыс. руб.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1217E5-DB8F-0A17-6EE7-8CA15F76A535}"/>
              </a:ext>
            </a:extLst>
          </p:cNvPr>
          <p:cNvSpPr txBox="1"/>
          <p:nvPr/>
        </p:nvSpPr>
        <p:spPr>
          <a:xfrm>
            <a:off x="450744" y="1555190"/>
            <a:ext cx="56452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ООО «Трубные технологии»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оказывает услуги по лазерной резке,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гибке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штамповке и механической обработке труб и прутков, производит комплектующие для всей номенклатуры оборудования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Abat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78455191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11F83FE8-1A1B-4989-AE80-4E0C09E03D1F}"/>
              </a:ext>
            </a:extLst>
          </p:cNvPr>
          <p:cNvSpPr/>
          <p:nvPr/>
        </p:nvSpPr>
        <p:spPr>
          <a:xfrm>
            <a:off x="1717161" y="221983"/>
            <a:ext cx="6627849" cy="720000"/>
          </a:xfrm>
          <a:prstGeom prst="round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ООО «ИНСТРУМЕНТАЛЬНЫЕ ТЕХНОЛОГИИ»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1106A54-8DFE-4A4B-B2D4-581292A92A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6605" b="41408"/>
          <a:stretch/>
        </p:blipFill>
        <p:spPr>
          <a:xfrm>
            <a:off x="1" y="1"/>
            <a:ext cx="1266613" cy="1251885"/>
          </a:xfrm>
          <a:prstGeom prst="rect">
            <a:avLst/>
          </a:prstGeom>
        </p:spPr>
      </p:pic>
      <p:sp>
        <p:nvSpPr>
          <p:cNvPr id="21" name="Блок-схема: узел 20">
            <a:extLst>
              <a:ext uri="{FF2B5EF4-FFF2-40B4-BE49-F238E27FC236}">
                <a16:creationId xmlns:a16="http://schemas.microsoft.com/office/drawing/2014/main" id="{1FC49D67-F2FF-43F8-9A4F-62466A9CFE92}"/>
              </a:ext>
            </a:extLst>
          </p:cNvPr>
          <p:cNvSpPr/>
          <p:nvPr/>
        </p:nvSpPr>
        <p:spPr>
          <a:xfrm>
            <a:off x="1357162" y="221983"/>
            <a:ext cx="720000" cy="720000"/>
          </a:xfrm>
          <a:prstGeom prst="flowChartConnector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88A1116-DB23-4B43-9932-2D47BD14FF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0578" r="49237" b="52702"/>
          <a:stretch/>
        </p:blipFill>
        <p:spPr>
          <a:xfrm>
            <a:off x="5523349" y="1722128"/>
            <a:ext cx="6189044" cy="114667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C93494B-3F9B-45A5-AF56-DF1C1DC1741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241" t="1457" r="1690" b="15047"/>
          <a:stretch/>
        </p:blipFill>
        <p:spPr>
          <a:xfrm>
            <a:off x="399494" y="3062796"/>
            <a:ext cx="4613831" cy="3229856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BBAFB17-3BD0-F10A-E9B5-A64DB71AB3A0}"/>
              </a:ext>
            </a:extLst>
          </p:cNvPr>
          <p:cNvSpPr/>
          <p:nvPr/>
        </p:nvSpPr>
        <p:spPr>
          <a:xfrm>
            <a:off x="5317724" y="3630273"/>
            <a:ext cx="3101005" cy="4261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cs typeface="Times New Roman" panose="02020603050405020304" pitchFamily="18" charset="0"/>
              </a:rPr>
              <a:t>Выручка (без НДС) тыс. руб.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7434F2F-1D05-3BB1-A4F4-6AF198B6B7AC}"/>
              </a:ext>
            </a:extLst>
          </p:cNvPr>
          <p:cNvSpPr/>
          <p:nvPr/>
        </p:nvSpPr>
        <p:spPr>
          <a:xfrm>
            <a:off x="8629096" y="3630273"/>
            <a:ext cx="3327746" cy="4261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cs typeface="Times New Roman" panose="02020603050405020304" pitchFamily="18" charset="0"/>
              </a:rPr>
              <a:t>Сумма уплаченных налогов и сборов тыс. руб.</a:t>
            </a: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7FB33503-EEAB-444F-8CD9-FCA2E2995F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3662130"/>
              </p:ext>
            </p:extLst>
          </p:nvPr>
        </p:nvGraphicFramePr>
        <p:xfrm>
          <a:off x="5401273" y="4117012"/>
          <a:ext cx="3227823" cy="2153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4C25048F-F8D9-422E-879F-7894FE7630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6350294"/>
              </p:ext>
            </p:extLst>
          </p:nvPr>
        </p:nvGraphicFramePr>
        <p:xfrm>
          <a:off x="8730869" y="4117012"/>
          <a:ext cx="3124200" cy="2175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20039586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11F83FE8-1A1B-4989-AE80-4E0C09E03D1F}"/>
              </a:ext>
            </a:extLst>
          </p:cNvPr>
          <p:cNvSpPr/>
          <p:nvPr/>
        </p:nvSpPr>
        <p:spPr>
          <a:xfrm>
            <a:off x="1717161" y="221983"/>
            <a:ext cx="5349464" cy="720000"/>
          </a:xfrm>
          <a:prstGeom prst="round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ООО «ЛИТЕЙНЫЕ ТЕХНОЛОГИИ»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1106A54-8DFE-4A4B-B2D4-581292A92A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6605" b="41408"/>
          <a:stretch/>
        </p:blipFill>
        <p:spPr>
          <a:xfrm>
            <a:off x="1" y="1"/>
            <a:ext cx="1266613" cy="1251885"/>
          </a:xfrm>
          <a:prstGeom prst="rect">
            <a:avLst/>
          </a:prstGeom>
        </p:spPr>
      </p:pic>
      <p:sp>
        <p:nvSpPr>
          <p:cNvPr id="21" name="Блок-схема: узел 20">
            <a:extLst>
              <a:ext uri="{FF2B5EF4-FFF2-40B4-BE49-F238E27FC236}">
                <a16:creationId xmlns:a16="http://schemas.microsoft.com/office/drawing/2014/main" id="{1FC49D67-F2FF-43F8-9A4F-62466A9CFE92}"/>
              </a:ext>
            </a:extLst>
          </p:cNvPr>
          <p:cNvSpPr/>
          <p:nvPr/>
        </p:nvSpPr>
        <p:spPr>
          <a:xfrm>
            <a:off x="1357162" y="221983"/>
            <a:ext cx="720000" cy="720000"/>
          </a:xfrm>
          <a:prstGeom prst="flowChartConnector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4D3A328-7826-4A1C-B1C9-5597EF1BBA2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97" t="29757" r="41964" b="54800"/>
          <a:stretch/>
        </p:blipFill>
        <p:spPr>
          <a:xfrm>
            <a:off x="417249" y="1655955"/>
            <a:ext cx="6223978" cy="105907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D057AE7-5250-4C80-9AB5-72CA0228461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20" t="46375" r="55173" b="-172"/>
          <a:stretch/>
        </p:blipFill>
        <p:spPr>
          <a:xfrm>
            <a:off x="398730" y="3385813"/>
            <a:ext cx="4468841" cy="325020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C1C383F-D039-6E4A-0161-06B39978FDF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349" t="56959" r="34911" b="11169"/>
          <a:stretch/>
        </p:blipFill>
        <p:spPr>
          <a:xfrm>
            <a:off x="8967179" y="625943"/>
            <a:ext cx="2873746" cy="2610084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1AC1F34-3FD8-F5A9-78CF-F8D7CE5210DA}"/>
              </a:ext>
            </a:extLst>
          </p:cNvPr>
          <p:cNvSpPr/>
          <p:nvPr/>
        </p:nvSpPr>
        <p:spPr>
          <a:xfrm>
            <a:off x="5317724" y="3630273"/>
            <a:ext cx="3101005" cy="4261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cs typeface="Times New Roman" panose="02020603050405020304" pitchFamily="18" charset="0"/>
              </a:rPr>
              <a:t>Выручка (без НДС) тыс. руб.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25FF273-6002-E8DF-AC31-9B1BCF027C5D}"/>
              </a:ext>
            </a:extLst>
          </p:cNvPr>
          <p:cNvSpPr/>
          <p:nvPr/>
        </p:nvSpPr>
        <p:spPr>
          <a:xfrm>
            <a:off x="8629096" y="3630273"/>
            <a:ext cx="3327746" cy="4261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cs typeface="Times New Roman" panose="02020603050405020304" pitchFamily="18" charset="0"/>
              </a:rPr>
              <a:t>Сумма уплаченных налогов и сборов тыс. руб.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916872FF-3011-4B7A-A418-6CAA87039C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4762503"/>
              </p:ext>
            </p:extLst>
          </p:nvPr>
        </p:nvGraphicFramePr>
        <p:xfrm>
          <a:off x="5317724" y="4187698"/>
          <a:ext cx="3152774" cy="2076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51014088-410A-46ED-9F81-7836C3B451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4085631"/>
              </p:ext>
            </p:extLst>
          </p:nvPr>
        </p:nvGraphicFramePr>
        <p:xfrm>
          <a:off x="8778494" y="4187698"/>
          <a:ext cx="3124200" cy="2076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8420480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11F83FE8-1A1B-4989-AE80-4E0C09E03D1F}"/>
              </a:ext>
            </a:extLst>
          </p:cNvPr>
          <p:cNvSpPr/>
          <p:nvPr/>
        </p:nvSpPr>
        <p:spPr>
          <a:xfrm>
            <a:off x="1717161" y="221983"/>
            <a:ext cx="4924271" cy="720000"/>
          </a:xfrm>
          <a:prstGeom prst="round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ООО «НОРДЭКС»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1106A54-8DFE-4A4B-B2D4-581292A92A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6605" b="41408"/>
          <a:stretch/>
        </p:blipFill>
        <p:spPr>
          <a:xfrm>
            <a:off x="1" y="1"/>
            <a:ext cx="1266613" cy="1251885"/>
          </a:xfrm>
          <a:prstGeom prst="rect">
            <a:avLst/>
          </a:prstGeom>
        </p:spPr>
      </p:pic>
      <p:sp>
        <p:nvSpPr>
          <p:cNvPr id="21" name="Блок-схема: узел 20">
            <a:extLst>
              <a:ext uri="{FF2B5EF4-FFF2-40B4-BE49-F238E27FC236}">
                <a16:creationId xmlns:a16="http://schemas.microsoft.com/office/drawing/2014/main" id="{1FC49D67-F2FF-43F8-9A4F-62466A9CFE92}"/>
              </a:ext>
            </a:extLst>
          </p:cNvPr>
          <p:cNvSpPr/>
          <p:nvPr/>
        </p:nvSpPr>
        <p:spPr>
          <a:xfrm>
            <a:off x="1357162" y="221983"/>
            <a:ext cx="720000" cy="720000"/>
          </a:xfrm>
          <a:prstGeom prst="flowChartConnector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B71717F-92B4-4A8B-9C43-E4E43BE325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99" y="4505325"/>
            <a:ext cx="5108126" cy="205527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A390BAC-BF5F-4EBD-B1CD-4C702EC2B3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98" y="2787495"/>
            <a:ext cx="5090371" cy="171783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EFB1C55-1082-F507-B3D4-F500950E8B4A}"/>
              </a:ext>
            </a:extLst>
          </p:cNvPr>
          <p:cNvSpPr/>
          <p:nvPr/>
        </p:nvSpPr>
        <p:spPr>
          <a:xfrm>
            <a:off x="5317724" y="3630273"/>
            <a:ext cx="3101005" cy="4261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cs typeface="Times New Roman" panose="02020603050405020304" pitchFamily="18" charset="0"/>
              </a:rPr>
              <a:t>Выручка (без НДС) тыс. руб.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5CAA644-819C-7F43-B3F2-72AB0BFDDBF6}"/>
              </a:ext>
            </a:extLst>
          </p:cNvPr>
          <p:cNvSpPr/>
          <p:nvPr/>
        </p:nvSpPr>
        <p:spPr>
          <a:xfrm>
            <a:off x="8629096" y="3630273"/>
            <a:ext cx="3327746" cy="4261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cs typeface="Times New Roman" panose="02020603050405020304" pitchFamily="18" charset="0"/>
              </a:rPr>
              <a:t>Сумма уплаченных налогов и сборов тыс. руб.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09352B-CD37-0E85-AD0A-B0F3E6417CB1}"/>
              </a:ext>
            </a:extLst>
          </p:cNvPr>
          <p:cNvSpPr txBox="1"/>
          <p:nvPr/>
        </p:nvSpPr>
        <p:spPr>
          <a:xfrm>
            <a:off x="5219700" y="1390905"/>
            <a:ext cx="654336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500" b="1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ООО «Нордэкс»</a:t>
            </a:r>
            <a:r>
              <a:rPr lang="ru-RU" sz="1500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осуществляет разработку и изготовление электронных блоков управления для посудомоечных машин, </a:t>
            </a:r>
            <a:r>
              <a:rPr lang="ru-RU" sz="1500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пароконвектоматов</a:t>
            </a:r>
            <a:r>
              <a:rPr lang="ru-RU" sz="1500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, пищеварочные котлов и другого производственного оборудования. </a:t>
            </a:r>
          </a:p>
          <a:p>
            <a:pPr algn="just"/>
            <a:r>
              <a:rPr lang="ru-RU" sz="1500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Основные покупатели продукции – </a:t>
            </a:r>
            <a:r>
              <a:rPr lang="ru-RU" sz="1500" dirty="0">
                <a:effectLst/>
                <a:ea typeface="Times New Roman" panose="02020603050405020304" pitchFamily="18" charset="0"/>
              </a:rPr>
              <a:t>АО «Чувашторгтехника» и ООО «Фросто»</a:t>
            </a:r>
            <a:endParaRPr lang="ru-RU" sz="1500" dirty="0"/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4BE4B78A-8598-411C-82F5-6E5804C98B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0897037"/>
              </p:ext>
            </p:extLst>
          </p:nvPr>
        </p:nvGraphicFramePr>
        <p:xfrm>
          <a:off x="5476322" y="4108902"/>
          <a:ext cx="3101005" cy="2260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FD155C97-3647-4408-AC33-C1B451A3C9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6017593"/>
              </p:ext>
            </p:extLst>
          </p:nvPr>
        </p:nvGraphicFramePr>
        <p:xfrm>
          <a:off x="8787693" y="4108901"/>
          <a:ext cx="3124200" cy="2260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4052809903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11F83FE8-1A1B-4989-AE80-4E0C09E03D1F}"/>
              </a:ext>
            </a:extLst>
          </p:cNvPr>
          <p:cNvSpPr/>
          <p:nvPr/>
        </p:nvSpPr>
        <p:spPr>
          <a:xfrm>
            <a:off x="1717161" y="221983"/>
            <a:ext cx="4924271" cy="720000"/>
          </a:xfrm>
          <a:prstGeom prst="round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ООО «ЭЛЕКТРОПРОВОД»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1106A54-8DFE-4A4B-B2D4-581292A92A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6605" b="41408"/>
          <a:stretch/>
        </p:blipFill>
        <p:spPr>
          <a:xfrm>
            <a:off x="1" y="1"/>
            <a:ext cx="1266613" cy="1251885"/>
          </a:xfrm>
          <a:prstGeom prst="rect">
            <a:avLst/>
          </a:prstGeom>
        </p:spPr>
      </p:pic>
      <p:sp>
        <p:nvSpPr>
          <p:cNvPr id="21" name="Блок-схема: узел 20">
            <a:extLst>
              <a:ext uri="{FF2B5EF4-FFF2-40B4-BE49-F238E27FC236}">
                <a16:creationId xmlns:a16="http://schemas.microsoft.com/office/drawing/2014/main" id="{1FC49D67-F2FF-43F8-9A4F-62466A9CFE92}"/>
              </a:ext>
            </a:extLst>
          </p:cNvPr>
          <p:cNvSpPr/>
          <p:nvPr/>
        </p:nvSpPr>
        <p:spPr>
          <a:xfrm>
            <a:off x="1357162" y="221983"/>
            <a:ext cx="720000" cy="720000"/>
          </a:xfrm>
          <a:prstGeom prst="flowChartConnector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B6E724D-17BF-494F-BD24-7589457BF93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057" t="52856" r="60893" b="6175"/>
          <a:stretch/>
        </p:blipFill>
        <p:spPr>
          <a:xfrm>
            <a:off x="597529" y="3500656"/>
            <a:ext cx="3663686" cy="280961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267D663-8E9C-47EF-A6F1-A3F24BA5096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4018" b="76096"/>
          <a:stretch/>
        </p:blipFill>
        <p:spPr>
          <a:xfrm>
            <a:off x="7819385" y="1136343"/>
            <a:ext cx="4223965" cy="2185966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3BB7AE1-E12D-4B79-B72E-82526CA58E03}"/>
              </a:ext>
            </a:extLst>
          </p:cNvPr>
          <p:cNvSpPr/>
          <p:nvPr/>
        </p:nvSpPr>
        <p:spPr>
          <a:xfrm>
            <a:off x="5317724" y="3630273"/>
            <a:ext cx="3101005" cy="4261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cs typeface="Times New Roman" panose="02020603050405020304" pitchFamily="18" charset="0"/>
              </a:rPr>
              <a:t>Выручка (без НДС) тыс. руб.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322C366-FB56-1349-AFD9-AFFD1257793A}"/>
              </a:ext>
            </a:extLst>
          </p:cNvPr>
          <p:cNvSpPr/>
          <p:nvPr/>
        </p:nvSpPr>
        <p:spPr>
          <a:xfrm>
            <a:off x="8629096" y="3630273"/>
            <a:ext cx="3327746" cy="4261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cs typeface="Times New Roman" panose="02020603050405020304" pitchFamily="18" charset="0"/>
              </a:rPr>
              <a:t>Сумма уплаченных налогов и сборов тыс. руб.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DF3EF920-CAFF-4D41-9651-4C93A09189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1209775"/>
              </p:ext>
            </p:extLst>
          </p:nvPr>
        </p:nvGraphicFramePr>
        <p:xfrm>
          <a:off x="5183898" y="4133741"/>
          <a:ext cx="3353685" cy="2095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A9E67080-A736-4B5E-8905-4918A571B9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8427923"/>
              </p:ext>
            </p:extLst>
          </p:nvPr>
        </p:nvGraphicFramePr>
        <p:xfrm>
          <a:off x="8629095" y="4133741"/>
          <a:ext cx="3191430" cy="2095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3061EB0-374C-642D-5ACE-DB147A114A6C}"/>
              </a:ext>
            </a:extLst>
          </p:cNvPr>
          <p:cNvSpPr txBox="1"/>
          <p:nvPr/>
        </p:nvSpPr>
        <p:spPr>
          <a:xfrm>
            <a:off x="509956" y="1441329"/>
            <a:ext cx="71311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ООО «Электропровод»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осуществляет производство импортозамещающей продукции - пакетных переключателей, а также комплектов проводов и жгутов.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C6DE65-B99F-A8CF-A951-2C3D5734FBBA}"/>
              </a:ext>
            </a:extLst>
          </p:cNvPr>
          <p:cNvSpPr txBox="1"/>
          <p:nvPr/>
        </p:nvSpPr>
        <p:spPr>
          <a:xfrm>
            <a:off x="509955" y="2178946"/>
            <a:ext cx="713116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Клиенты получают все возможные решения в области кабелей и электропроводки, предназначенные для производственного оборудования, датчиков и блоков управления.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332296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082CBB-53D0-673E-8581-443115DE56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8E74E236-D503-EACF-CBB1-BD17FA4E2744}"/>
              </a:ext>
            </a:extLst>
          </p:cNvPr>
          <p:cNvSpPr/>
          <p:nvPr/>
        </p:nvSpPr>
        <p:spPr>
          <a:xfrm>
            <a:off x="1717161" y="221983"/>
            <a:ext cx="4924271" cy="720000"/>
          </a:xfrm>
          <a:prstGeom prst="round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ООО «</a:t>
            </a:r>
            <a:r>
              <a:rPr lang="ru-RU" sz="2400" b="1" cap="all" dirty="0"/>
              <a:t>НПФ «Металлика</a:t>
            </a:r>
            <a:r>
              <a:rPr lang="ru-RU" sz="2400" b="1" dirty="0"/>
              <a:t>»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BE03D1E-4FE3-9B55-B1C2-35BBD4803E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6605" b="41408"/>
          <a:stretch/>
        </p:blipFill>
        <p:spPr>
          <a:xfrm>
            <a:off x="1" y="1"/>
            <a:ext cx="1266613" cy="1251885"/>
          </a:xfrm>
          <a:prstGeom prst="rect">
            <a:avLst/>
          </a:prstGeom>
        </p:spPr>
      </p:pic>
      <p:sp>
        <p:nvSpPr>
          <p:cNvPr id="21" name="Блок-схема: узел 20">
            <a:extLst>
              <a:ext uri="{FF2B5EF4-FFF2-40B4-BE49-F238E27FC236}">
                <a16:creationId xmlns:a16="http://schemas.microsoft.com/office/drawing/2014/main" id="{BBF6F0C4-EB1B-D9C5-5A70-0333F09A3A93}"/>
              </a:ext>
            </a:extLst>
          </p:cNvPr>
          <p:cNvSpPr/>
          <p:nvPr/>
        </p:nvSpPr>
        <p:spPr>
          <a:xfrm>
            <a:off x="1357162" y="221983"/>
            <a:ext cx="720000" cy="720000"/>
          </a:xfrm>
          <a:prstGeom prst="flowChartConnector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10F063B-9CDF-D64A-C83E-FC515291F816}"/>
              </a:ext>
            </a:extLst>
          </p:cNvPr>
          <p:cNvSpPr/>
          <p:nvPr/>
        </p:nvSpPr>
        <p:spPr>
          <a:xfrm>
            <a:off x="5317724" y="3630273"/>
            <a:ext cx="3101005" cy="4261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cs typeface="Times New Roman" panose="02020603050405020304" pitchFamily="18" charset="0"/>
              </a:rPr>
              <a:t>Выручка (без НДС) тыс. руб.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AEE152D-56EB-EF80-C5E1-C4530B61B439}"/>
              </a:ext>
            </a:extLst>
          </p:cNvPr>
          <p:cNvSpPr/>
          <p:nvPr/>
        </p:nvSpPr>
        <p:spPr>
          <a:xfrm>
            <a:off x="8629096" y="3630273"/>
            <a:ext cx="3327746" cy="4261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cs typeface="Times New Roman" panose="02020603050405020304" pitchFamily="18" charset="0"/>
              </a:rPr>
              <a:t>Сумма уплаченных налогов и сборов тыс. руб.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F9FB08-0095-0453-72E3-383601E6E22F}"/>
              </a:ext>
            </a:extLst>
          </p:cNvPr>
          <p:cNvSpPr txBox="1"/>
          <p:nvPr/>
        </p:nvSpPr>
        <p:spPr>
          <a:xfrm>
            <a:off x="371475" y="1267214"/>
            <a:ext cx="8166108" cy="23528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ru-RU" sz="13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Направления деятельности</a:t>
            </a:r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300" b="1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0000"/>
              </a:lnSpc>
              <a:buClr>
                <a:srgbClr val="0404E2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3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Большие технологические возможности станков с ЧПУ позволяют изготавливать детали разнообразной формы в широком диапазоне качества.</a:t>
            </a:r>
          </a:p>
          <a:p>
            <a:pPr marL="285750" indent="-285750">
              <a:lnSpc>
                <a:spcPct val="110000"/>
              </a:lnSpc>
              <a:buClr>
                <a:srgbClr val="0404E2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3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Координатно-расточные работы позволяют нарезать резьбу, а также изготавливать высокоточные детали с отверстиями различных видов.</a:t>
            </a:r>
          </a:p>
          <a:p>
            <a:pPr marL="285750" indent="-285750">
              <a:lnSpc>
                <a:spcPct val="110000"/>
              </a:lnSpc>
              <a:buClr>
                <a:srgbClr val="0404E2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3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Все виды фрезерных работ на горизонтально-фрезерных и вертикально-фрезерных станках.</a:t>
            </a:r>
          </a:p>
          <a:p>
            <a:pPr marL="285750" indent="-285750">
              <a:lnSpc>
                <a:spcPct val="110000"/>
              </a:lnSpc>
              <a:buClr>
                <a:srgbClr val="0404E2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3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Сварочные работы.</a:t>
            </a:r>
          </a:p>
          <a:p>
            <a:pPr marL="285750" indent="-285750">
              <a:lnSpc>
                <a:spcPct val="110000"/>
              </a:lnSpc>
              <a:buClr>
                <a:srgbClr val="0404E2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3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Металлоизделия и металлоконструкции различной сложности, в том числе нестандартные</a:t>
            </a:r>
          </a:p>
          <a:p>
            <a:pPr marL="285750" indent="-285750">
              <a:lnSpc>
                <a:spcPct val="110000"/>
              </a:lnSpc>
              <a:buClr>
                <a:srgbClr val="0404E2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3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Распиловка как пруткового металла, так и квадратов, уголков, швеллеров, труб. Выполняется на автоматических и полуавтоматических станках итальянского производства (FMB).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8F587C6E-B62D-977F-F9D5-CAC806065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88" y="4200728"/>
            <a:ext cx="2267390" cy="180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541A0AAE-63EB-7665-0677-F6BE8FD31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0619" y="1021079"/>
            <a:ext cx="2647977" cy="220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B3EB0868-27A2-57E2-5729-971064E34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280" y="4200728"/>
            <a:ext cx="2141922" cy="180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49EBB257-C088-4377-A29E-B33D3883B9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6698208"/>
              </p:ext>
            </p:extLst>
          </p:nvPr>
        </p:nvGraphicFramePr>
        <p:xfrm>
          <a:off x="5317724" y="4200729"/>
          <a:ext cx="3152774" cy="1937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10D6DE65-A9EB-4FBA-9289-323BD8E89A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8504808"/>
              </p:ext>
            </p:extLst>
          </p:nvPr>
        </p:nvGraphicFramePr>
        <p:xfrm>
          <a:off x="8629096" y="4224119"/>
          <a:ext cx="3152774" cy="1937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555095106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>
          <a:extLst>
            <a:ext uri="{FF2B5EF4-FFF2-40B4-BE49-F238E27FC236}">
              <a16:creationId xmlns:a16="http://schemas.microsoft.com/office/drawing/2014/main" id="{75962E8F-33EA-3324-D6D5-65303154DB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7E74585-BF56-C13E-770E-1360286982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30891" y="1919546"/>
            <a:ext cx="6690000" cy="2105200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5867" b="1" spc="150" dirty="0">
                <a:ln/>
                <a:solidFill>
                  <a:schemeClr val="accent3"/>
                </a:solidFill>
                <a:latin typeface="+mn-lt"/>
              </a:rPr>
              <a:t>БЛАГОДАРИМ</a:t>
            </a:r>
            <a:br>
              <a:rPr lang="ru-RU" sz="5867" b="1" spc="150" dirty="0">
                <a:ln/>
                <a:solidFill>
                  <a:schemeClr val="accent3"/>
                </a:solidFill>
                <a:latin typeface="+mn-lt"/>
              </a:rPr>
            </a:br>
            <a:r>
              <a:rPr lang="ru-RU" sz="5867" b="1" spc="150" dirty="0">
                <a:ln/>
                <a:solidFill>
                  <a:schemeClr val="accent3"/>
                </a:solidFill>
                <a:latin typeface="+mn-lt"/>
              </a:rPr>
              <a:t>ЗА ВНИМАНИЕ!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1201C9B-3BDE-C281-A52C-619FA01FD8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6605" b="41408"/>
          <a:stretch/>
        </p:blipFill>
        <p:spPr>
          <a:xfrm>
            <a:off x="1" y="1"/>
            <a:ext cx="1266613" cy="1251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55156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3BC5500-ED4A-96C6-1DF6-CD315213A2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3319" y="858314"/>
            <a:ext cx="6938681" cy="5996222"/>
          </a:xfrm>
          <a:prstGeom prst="rect">
            <a:avLst/>
          </a:prstGeom>
        </p:spPr>
      </p:pic>
      <p:graphicFrame>
        <p:nvGraphicFramePr>
          <p:cNvPr id="40" name="Google Shape;98;p2">
            <a:extLst>
              <a:ext uri="{FF2B5EF4-FFF2-40B4-BE49-F238E27FC236}">
                <a16:creationId xmlns:a16="http://schemas.microsoft.com/office/drawing/2014/main" id="{111291E0-F99D-51F5-E685-36C26D3BFB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5878882"/>
              </p:ext>
            </p:extLst>
          </p:nvPr>
        </p:nvGraphicFramePr>
        <p:xfrm>
          <a:off x="542412" y="5729536"/>
          <a:ext cx="4436440" cy="914400"/>
        </p:xfrm>
        <a:graphic>
          <a:graphicData uri="http://schemas.openxmlformats.org/drawingml/2006/table">
            <a:tbl>
              <a:tblPr firstRow="1" firstCol="1" bandRow="1">
                <a:noFill/>
              </a:tblPr>
              <a:tblGrid>
                <a:gridCol w="4436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 dirty="0"/>
                    </a:p>
                  </a:txBody>
                  <a:tcPr marL="12696" marR="12696" marT="0" marB="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b="1" u="none" strike="noStrike" cap="non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Специализированная организация промышленного кластера:</a:t>
                      </a:r>
                      <a:endParaRPr sz="1200" b="1" u="none" strike="noStrike" cap="non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696" marR="12696" marT="0" marB="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b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★ Ассоциация «П</a:t>
                      </a:r>
                      <a:r>
                        <a:rPr lang="ru-RU" sz="1200" b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ромышленного кластера высокотехнологичного оборудования «АБАТ»</a:t>
                      </a:r>
                      <a:endParaRPr sz="1200" b="0" u="none" strike="noStrike" cap="none" dirty="0"/>
                    </a:p>
                  </a:txBody>
                  <a:tcPr marL="12696" marR="12696" marT="0" marB="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97" name="Google Shape;97;p2"/>
          <p:cNvSpPr/>
          <p:nvPr/>
        </p:nvSpPr>
        <p:spPr>
          <a:xfrm>
            <a:off x="1531714" y="273217"/>
            <a:ext cx="9128572" cy="23556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5304" tIns="32643" rIns="65304" bIns="32643" anchor="ctr" anchorCtr="0">
            <a:noAutofit/>
          </a:bodyPr>
          <a:lstStyle/>
          <a:p>
            <a:pPr algn="ctr">
              <a:buSzPts val="1600"/>
            </a:pPr>
            <a:r>
              <a:rPr lang="ru-RU" sz="1600" b="1" cap="small" dirty="0">
                <a:solidFill>
                  <a:srgbClr val="0000CC"/>
                </a:solidFill>
              </a:rPr>
              <a:t>СХЕМА ТЕРРИТОРИАЛЬНОГО РАЗМЕЩЕНИЯ УЧАСТНИКОВ </a:t>
            </a:r>
            <a:br>
              <a:rPr lang="ru-RU" sz="1600" b="1" cap="small" dirty="0">
                <a:solidFill>
                  <a:srgbClr val="0000CC"/>
                </a:solidFill>
              </a:rPr>
            </a:br>
            <a:r>
              <a:rPr lang="ru-RU" sz="1600" b="1" cap="small" dirty="0">
                <a:solidFill>
                  <a:srgbClr val="0000CC"/>
                </a:solidFill>
              </a:rPr>
              <a:t>ПРОМЫШЛЕННОГО КЛАСТЕРА ВЫСОКОТЕХНОЛОГИЧНОГО ОБОРУДОВАНИЯ «АБАТ»</a:t>
            </a:r>
            <a:endParaRPr sz="1600" dirty="0">
              <a:solidFill>
                <a:srgbClr val="0000CC"/>
              </a:solidFill>
            </a:endParaRPr>
          </a:p>
        </p:txBody>
      </p:sp>
      <p:graphicFrame>
        <p:nvGraphicFramePr>
          <p:cNvPr id="98" name="Google Shape;98;p2"/>
          <p:cNvGraphicFramePr/>
          <p:nvPr>
            <p:extLst>
              <p:ext uri="{D42A27DB-BD31-4B8C-83A1-F6EECF244321}">
                <p14:modId xmlns:p14="http://schemas.microsoft.com/office/powerpoint/2010/main" val="1937229412"/>
              </p:ext>
            </p:extLst>
          </p:nvPr>
        </p:nvGraphicFramePr>
        <p:xfrm>
          <a:off x="558702" y="1371933"/>
          <a:ext cx="3857143" cy="4623129"/>
        </p:xfrm>
        <a:graphic>
          <a:graphicData uri="http://schemas.openxmlformats.org/drawingml/2006/table">
            <a:tbl>
              <a:tblPr firstRow="1" firstCol="1" bandRow="1">
                <a:noFill/>
              </a:tblPr>
              <a:tblGrid>
                <a:gridCol w="3857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958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b="1" u="sng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Участники  промышленного кластера высокотехнологичного оборудования «АБАТ»</a:t>
                      </a:r>
                      <a:endParaRPr lang="en-US" sz="1200" b="1" u="sng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 dirty="0"/>
                    </a:p>
                  </a:txBody>
                  <a:tcPr marL="12696" marR="12696" marT="0" marB="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73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b="1" u="none" strike="noStrike" cap="non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Производители конечной продукции:</a:t>
                      </a:r>
                      <a:endParaRPr sz="1200" b="1" u="none" strike="noStrike" cap="non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696" marR="12696" marT="0" marB="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2776">
                <a:tc>
                  <a:txBody>
                    <a:bodyPr/>
                    <a:lstStyle/>
                    <a:p>
                      <a:pPr marL="228600" marR="0" lvl="0" indent="-228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AutoNum type="arabicPeriod"/>
                      </a:pPr>
                      <a:r>
                        <a:rPr lang="ru-RU" sz="120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АО «Чувашторгтехника»</a:t>
                      </a:r>
                    </a:p>
                    <a:p>
                      <a:pPr marL="228600" marR="0" lvl="0" indent="-228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AutoNum type="arabicPeriod"/>
                      </a:pPr>
                      <a:r>
                        <a:rPr lang="ru-RU" sz="120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ООО «</a:t>
                      </a:r>
                      <a:r>
                        <a:rPr lang="ru-RU" sz="1200" u="none" strike="noStrike" cap="none" dirty="0" err="1">
                          <a:solidFill>
                            <a:schemeClr val="dk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Элинокс</a:t>
                      </a:r>
                      <a:r>
                        <a:rPr lang="ru-RU" sz="120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»</a:t>
                      </a:r>
                    </a:p>
                    <a:p>
                      <a:pPr marL="228600" marR="0" lvl="0" indent="-228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AutoNum type="arabicPeriod"/>
                      </a:pPr>
                      <a:r>
                        <a:rPr lang="ru-RU" sz="120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ООО «</a:t>
                      </a:r>
                      <a:r>
                        <a:rPr lang="ru-RU" sz="1200" u="none" strike="noStrike" cap="none" dirty="0" err="1">
                          <a:solidFill>
                            <a:schemeClr val="dk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Фросто</a:t>
                      </a:r>
                      <a:r>
                        <a:rPr lang="ru-RU" sz="120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»</a:t>
                      </a:r>
                    </a:p>
                    <a:p>
                      <a:pPr marL="228600" marR="0" lvl="0" indent="-228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AutoNum type="arabicPeriod"/>
                      </a:pPr>
                      <a:r>
                        <a:rPr lang="ru-RU" sz="1200" u="none" strike="noStrike" cap="none" dirty="0">
                          <a:latin typeface="+mn-lt"/>
                          <a:ea typeface="Arial"/>
                          <a:cs typeface="Arial"/>
                          <a:sym typeface="Arial"/>
                        </a:rPr>
                        <a:t>АО «Торговая </a:t>
                      </a:r>
                      <a:r>
                        <a:rPr lang="ru-RU" sz="12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механика</a:t>
                      </a:r>
                      <a:r>
                        <a:rPr lang="ru-RU" sz="1200" u="none" strike="noStrike" cap="none" dirty="0">
                          <a:latin typeface="+mn-lt"/>
                          <a:ea typeface="Arial"/>
                          <a:cs typeface="Arial"/>
                          <a:sym typeface="Arial"/>
                        </a:rPr>
                        <a:t>»</a:t>
                      </a:r>
                      <a:endParaRPr lang="ru-RU" sz="1200" u="none" strike="noStrike" cap="none" dirty="0">
                        <a:latin typeface="+mn-lt"/>
                      </a:endParaRPr>
                    </a:p>
                  </a:txBody>
                  <a:tcPr marL="12696" marR="1269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1828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Производители промежуточной продукции:</a:t>
                      </a:r>
                      <a:endParaRPr sz="1200" u="none" strike="noStrike" cap="none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12696" marR="12696" marT="0" marB="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5770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 dirty="0">
                          <a:latin typeface="+mn-lt"/>
                          <a:ea typeface="Arial"/>
                          <a:cs typeface="Arial"/>
                          <a:sym typeface="Arial"/>
                        </a:rPr>
                        <a:t>5. ООО «Инструментальные технологии»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 dirty="0">
                          <a:latin typeface="+mn-lt"/>
                          <a:ea typeface="Arial"/>
                          <a:cs typeface="Arial"/>
                          <a:sym typeface="Arial"/>
                        </a:rPr>
                        <a:t>6. ООО «Электропровод»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lang="ru-RU" sz="1200" u="none" strike="noStrike" cap="none" dirty="0">
                          <a:latin typeface="+mn-lt"/>
                          <a:ea typeface="Arial"/>
                          <a:cs typeface="Arial"/>
                          <a:sym typeface="Arial"/>
                        </a:rPr>
                        <a:t>7. ООО «Электромотор»</a:t>
                      </a:r>
                      <a:endParaRPr lang="ru-RU" sz="1200" u="none" strike="noStrike" cap="none" dirty="0"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lang="ru-RU" sz="1200" u="none" strike="noStrike" cap="none" dirty="0">
                          <a:latin typeface="+mn-lt"/>
                          <a:ea typeface="Arial"/>
                          <a:cs typeface="Arial"/>
                          <a:sym typeface="Arial"/>
                        </a:rPr>
                        <a:t>8. ООО «Трубные технологии»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lang="ru-RU" sz="1200" u="none" strike="noStrike" cap="none" dirty="0">
                          <a:latin typeface="+mn-lt"/>
                          <a:ea typeface="Arial"/>
                          <a:cs typeface="Arial"/>
                          <a:sym typeface="Arial"/>
                        </a:rPr>
                        <a:t>9. ООО «Сварочные технологии»</a:t>
                      </a:r>
                      <a:endParaRPr lang="ru-RU" sz="1200" u="none" strike="noStrike" cap="none" dirty="0">
                        <a:latin typeface="+mn-l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dirty="0">
                          <a:latin typeface="+mn-lt"/>
                          <a:ea typeface="Arial"/>
                          <a:cs typeface="Arial"/>
                          <a:sym typeface="Arial"/>
                        </a:rPr>
                        <a:t>10. ООО «Литейные технологии»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 dirty="0">
                          <a:latin typeface="+mn-lt"/>
                          <a:ea typeface="Arial"/>
                          <a:cs typeface="Arial"/>
                          <a:sym typeface="Arial"/>
                        </a:rPr>
                        <a:t>11. ООО «</a:t>
                      </a:r>
                      <a:r>
                        <a:rPr lang="ru-RU" sz="1200" u="none" strike="noStrike" cap="none" dirty="0" err="1">
                          <a:latin typeface="+mn-lt"/>
                          <a:ea typeface="Arial"/>
                          <a:cs typeface="Arial"/>
                          <a:sym typeface="Arial"/>
                        </a:rPr>
                        <a:t>Нордэкс</a:t>
                      </a:r>
                      <a:r>
                        <a:rPr lang="ru-RU" sz="1200" u="none" strike="noStrike" cap="none" dirty="0">
                          <a:latin typeface="+mn-lt"/>
                          <a:ea typeface="Arial"/>
                          <a:cs typeface="Arial"/>
                          <a:sym typeface="Arial"/>
                        </a:rPr>
                        <a:t>» 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 dirty="0">
                          <a:latin typeface="+mn-lt"/>
                          <a:ea typeface="Arial"/>
                          <a:cs typeface="Arial"/>
                          <a:sym typeface="Arial"/>
                        </a:rPr>
                        <a:t>12. ООО «НПФ «</a:t>
                      </a:r>
                      <a:r>
                        <a:rPr lang="ru-RU" sz="12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Металлика</a:t>
                      </a:r>
                      <a:r>
                        <a:rPr lang="ru-RU" sz="1200" u="none" strike="noStrike" cap="none" dirty="0">
                          <a:latin typeface="+mn-lt"/>
                          <a:ea typeface="Arial"/>
                          <a:cs typeface="Arial"/>
                          <a:sym typeface="Arial"/>
                        </a:rPr>
                        <a:t>»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Технологическая инфраструктура:</a:t>
                      </a:r>
                      <a:endParaRPr lang="ru-RU" sz="1200" u="none" strike="noStrike" cap="none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 dirty="0">
                          <a:latin typeface="+mn-lt"/>
                          <a:ea typeface="Arial"/>
                          <a:cs typeface="Arial"/>
                          <a:sym typeface="Arial"/>
                        </a:rPr>
                        <a:t>13. ИП Тихонов Г.И. (Инжиниринговая компания «Гибридная техника»)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strike="noStrike" cap="none" dirty="0">
                          <a:latin typeface="+mn-lt"/>
                          <a:ea typeface="Arial"/>
                          <a:cs typeface="Arial"/>
                          <a:sym typeface="Arial"/>
                        </a:rPr>
                        <a:t>14. АНО «Центр прототипирования инновационных разработок в области машиностроения в Чувашской Республике»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 dirty="0">
                        <a:latin typeface="+mj-lt"/>
                      </a:endParaRPr>
                    </a:p>
                  </a:txBody>
                  <a:tcPr marL="12696" marR="1269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7" name="Google Shape;107;p2"/>
          <p:cNvSpPr/>
          <p:nvPr/>
        </p:nvSpPr>
        <p:spPr>
          <a:xfrm rot="5400000">
            <a:off x="7862038" y="4460361"/>
            <a:ext cx="496140" cy="950794"/>
          </a:xfrm>
          <a:prstGeom prst="triangle">
            <a:avLst>
              <a:gd name="adj" fmla="val 100000"/>
            </a:avLst>
          </a:prstGeom>
          <a:solidFill>
            <a:schemeClr val="bg1">
              <a:lumMod val="95000"/>
            </a:schemeClr>
          </a:solidFill>
          <a:ln w="6350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5304" tIns="32643" rIns="65304" bIns="32643" anchor="ctr" anchorCtr="0">
            <a:noAutofit/>
          </a:bodyPr>
          <a:lstStyle/>
          <a:p>
            <a:pPr algn="ctr"/>
            <a:endParaRPr sz="1286">
              <a:solidFill>
                <a:schemeClr val="lt1"/>
              </a:solidFill>
            </a:endParaRP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02E2C063-5137-FDE0-CB93-746E6C7F1987}"/>
              </a:ext>
            </a:extLst>
          </p:cNvPr>
          <p:cNvGrpSpPr/>
          <p:nvPr/>
        </p:nvGrpSpPr>
        <p:grpSpPr>
          <a:xfrm>
            <a:off x="4363683" y="2815793"/>
            <a:ext cx="3282637" cy="2368035"/>
            <a:chOff x="4716911" y="6835901"/>
            <a:chExt cx="3928899" cy="2495146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BF9A4DDD-3676-4FF4-B1D2-47D27214CB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9186" t="41178" r="44358" b="28332"/>
            <a:stretch/>
          </p:blipFill>
          <p:spPr>
            <a:xfrm>
              <a:off x="4716911" y="7058958"/>
              <a:ext cx="3928899" cy="2272089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BB2CAE2F-9C95-4CD0-9FF3-7E16BBD00C3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43328" y="7797715"/>
              <a:ext cx="448703" cy="420660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938DFAA1-EC42-4F59-AAD2-1FBFB788A13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993821" y="8147273"/>
              <a:ext cx="365792" cy="420660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CEEA535E-5FE6-47DC-BBFD-2C63592DBA3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889682" y="8531874"/>
              <a:ext cx="463336" cy="420660"/>
            </a:xfrm>
            <a:prstGeom prst="rect">
              <a:avLst/>
            </a:prstGeom>
          </p:spPr>
        </p:pic>
        <p:sp>
          <p:nvSpPr>
            <p:cNvPr id="38" name="Облачко с текстом: овальное 37">
              <a:extLst>
                <a:ext uri="{FF2B5EF4-FFF2-40B4-BE49-F238E27FC236}">
                  <a16:creationId xmlns:a16="http://schemas.microsoft.com/office/drawing/2014/main" id="{E27B41CE-0751-4A99-B293-55F6447529DC}"/>
                </a:ext>
              </a:extLst>
            </p:cNvPr>
            <p:cNvSpPr/>
            <p:nvPr/>
          </p:nvSpPr>
          <p:spPr>
            <a:xfrm>
              <a:off x="7441879" y="6880174"/>
              <a:ext cx="345909" cy="289488"/>
            </a:xfrm>
            <a:prstGeom prst="wedgeEllipseCallout">
              <a:avLst>
                <a:gd name="adj1" fmla="val -32840"/>
                <a:gd name="adj2" fmla="val 94875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71" b="1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39" name="Облачко с текстом: овальное 38">
              <a:extLst>
                <a:ext uri="{FF2B5EF4-FFF2-40B4-BE49-F238E27FC236}">
                  <a16:creationId xmlns:a16="http://schemas.microsoft.com/office/drawing/2014/main" id="{B79FD067-E4A4-466D-955D-B6E797AE497F}"/>
                </a:ext>
              </a:extLst>
            </p:cNvPr>
            <p:cNvSpPr/>
            <p:nvPr/>
          </p:nvSpPr>
          <p:spPr>
            <a:xfrm>
              <a:off x="7094165" y="8264544"/>
              <a:ext cx="330927" cy="267330"/>
            </a:xfrm>
            <a:prstGeom prst="wedgeEllipseCallout">
              <a:avLst>
                <a:gd name="adj1" fmla="val -32840"/>
                <a:gd name="adj2" fmla="val 94875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71" b="1" dirty="0">
                  <a:solidFill>
                    <a:schemeClr val="tx1"/>
                  </a:solidFill>
                </a:rPr>
                <a:t>2</a:t>
              </a:r>
            </a:p>
          </p:txBody>
        </p:sp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F7B430C8-1B66-4292-B061-46810C327FF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509136" y="8147273"/>
              <a:ext cx="365792" cy="420660"/>
            </a:xfrm>
            <a:prstGeom prst="rect">
              <a:avLst/>
            </a:prstGeom>
          </p:spPr>
        </p:pic>
        <p:sp>
          <p:nvSpPr>
            <p:cNvPr id="41" name="Облачко с текстом: овальное 40">
              <a:extLst>
                <a:ext uri="{FF2B5EF4-FFF2-40B4-BE49-F238E27FC236}">
                  <a16:creationId xmlns:a16="http://schemas.microsoft.com/office/drawing/2014/main" id="{9C2DE173-2927-4EE1-89DA-D4494D404E9A}"/>
                </a:ext>
              </a:extLst>
            </p:cNvPr>
            <p:cNvSpPr/>
            <p:nvPr/>
          </p:nvSpPr>
          <p:spPr>
            <a:xfrm>
              <a:off x="5391294" y="7608534"/>
              <a:ext cx="330927" cy="267330"/>
            </a:xfrm>
            <a:prstGeom prst="wedgeEllipseCallout">
              <a:avLst>
                <a:gd name="adj1" fmla="val -32840"/>
                <a:gd name="adj2" fmla="val 94875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71" b="1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42" name="Облачко с текстом: овальное 41">
              <a:extLst>
                <a:ext uri="{FF2B5EF4-FFF2-40B4-BE49-F238E27FC236}">
                  <a16:creationId xmlns:a16="http://schemas.microsoft.com/office/drawing/2014/main" id="{B2AED1C3-7EFF-4353-A62D-F412AD481EFC}"/>
                </a:ext>
              </a:extLst>
            </p:cNvPr>
            <p:cNvSpPr/>
            <p:nvPr/>
          </p:nvSpPr>
          <p:spPr>
            <a:xfrm>
              <a:off x="6210649" y="6835901"/>
              <a:ext cx="330927" cy="267330"/>
            </a:xfrm>
            <a:prstGeom prst="wedgeEllipseCallout">
              <a:avLst>
                <a:gd name="adj1" fmla="val -32840"/>
                <a:gd name="adj2" fmla="val 94875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71" b="1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43" name="Облачко с текстом: овальное 42">
              <a:extLst>
                <a:ext uri="{FF2B5EF4-FFF2-40B4-BE49-F238E27FC236}">
                  <a16:creationId xmlns:a16="http://schemas.microsoft.com/office/drawing/2014/main" id="{D60D738D-37FE-4291-8305-44365368CF98}"/>
                </a:ext>
              </a:extLst>
            </p:cNvPr>
            <p:cNvSpPr/>
            <p:nvPr/>
          </p:nvSpPr>
          <p:spPr>
            <a:xfrm>
              <a:off x="5834795" y="6947464"/>
              <a:ext cx="330927" cy="267330"/>
            </a:xfrm>
            <a:prstGeom prst="wedgeEllipseCallout">
              <a:avLst>
                <a:gd name="adj1" fmla="val 51370"/>
                <a:gd name="adj2" fmla="val 85102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71" b="1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45" name="Облачко с текстом: овальное 44">
              <a:extLst>
                <a:ext uri="{FF2B5EF4-FFF2-40B4-BE49-F238E27FC236}">
                  <a16:creationId xmlns:a16="http://schemas.microsoft.com/office/drawing/2014/main" id="{2A3EB2C2-4039-43A6-8BC8-752A86E8083C}"/>
                </a:ext>
              </a:extLst>
            </p:cNvPr>
            <p:cNvSpPr/>
            <p:nvPr/>
          </p:nvSpPr>
          <p:spPr>
            <a:xfrm>
              <a:off x="5922074" y="8047913"/>
              <a:ext cx="330927" cy="267330"/>
            </a:xfrm>
            <a:prstGeom prst="wedgeEllipseCallout">
              <a:avLst>
                <a:gd name="adj1" fmla="val 17160"/>
                <a:gd name="adj2" fmla="val 88360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71" b="1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46" name="Облачко с текстом: овальное 45">
              <a:extLst>
                <a:ext uri="{FF2B5EF4-FFF2-40B4-BE49-F238E27FC236}">
                  <a16:creationId xmlns:a16="http://schemas.microsoft.com/office/drawing/2014/main" id="{C7F2E2E5-1DA0-4F7D-B0EF-A726EF733B38}"/>
                </a:ext>
              </a:extLst>
            </p:cNvPr>
            <p:cNvSpPr/>
            <p:nvPr/>
          </p:nvSpPr>
          <p:spPr>
            <a:xfrm>
              <a:off x="5333939" y="8181578"/>
              <a:ext cx="329044" cy="267330"/>
            </a:xfrm>
            <a:prstGeom prst="wedgeEllipseCallout">
              <a:avLst>
                <a:gd name="adj1" fmla="val -70340"/>
                <a:gd name="adj2" fmla="val 66371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71" b="1" dirty="0">
                  <a:solidFill>
                    <a:schemeClr val="tx1"/>
                  </a:solidFill>
                </a:rPr>
                <a:t>6</a:t>
              </a:r>
            </a:p>
          </p:txBody>
        </p:sp>
      </p:grpSp>
      <p:sp>
        <p:nvSpPr>
          <p:cNvPr id="13" name="Облачко с текстом: овальное 12">
            <a:extLst>
              <a:ext uri="{FF2B5EF4-FFF2-40B4-BE49-F238E27FC236}">
                <a16:creationId xmlns:a16="http://schemas.microsoft.com/office/drawing/2014/main" id="{5656896F-F047-FBD1-A58E-EBDB770DD00E}"/>
              </a:ext>
            </a:extLst>
          </p:cNvPr>
          <p:cNvSpPr/>
          <p:nvPr/>
        </p:nvSpPr>
        <p:spPr>
          <a:xfrm>
            <a:off x="9155632" y="5274990"/>
            <a:ext cx="374252" cy="180784"/>
          </a:xfrm>
          <a:prstGeom prst="wedgeEllipseCallout">
            <a:avLst>
              <a:gd name="adj1" fmla="val -42455"/>
              <a:gd name="adj2" fmla="val 112924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71" b="1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CB415791-B5B6-3E7B-24CA-5B0371BA75CF}"/>
              </a:ext>
            </a:extLst>
          </p:cNvPr>
          <p:cNvSpPr/>
          <p:nvPr/>
        </p:nvSpPr>
        <p:spPr>
          <a:xfrm>
            <a:off x="8610349" y="4999332"/>
            <a:ext cx="543693" cy="349571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86"/>
          </a:p>
        </p:txBody>
      </p:sp>
      <p:cxnSp>
        <p:nvCxnSpPr>
          <p:cNvPr id="4" name="Google Shape;104;p2">
            <a:extLst>
              <a:ext uri="{FF2B5EF4-FFF2-40B4-BE49-F238E27FC236}">
                <a16:creationId xmlns:a16="http://schemas.microsoft.com/office/drawing/2014/main" id="{3A61AACD-7B84-9D54-3D72-7C85A13146E0}"/>
              </a:ext>
            </a:extLst>
          </p:cNvPr>
          <p:cNvCxnSpPr>
            <a:cxnSpLocks/>
          </p:cNvCxnSpPr>
          <p:nvPr/>
        </p:nvCxnSpPr>
        <p:spPr>
          <a:xfrm>
            <a:off x="9029700" y="5348903"/>
            <a:ext cx="124342" cy="153960"/>
          </a:xfrm>
          <a:prstGeom prst="straightConnector1">
            <a:avLst/>
          </a:prstGeom>
          <a:noFill/>
          <a:ln w="28575" cap="flat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0CEC5C3-7B24-2AA3-8B55-88ED21CBB037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66605" b="41408"/>
          <a:stretch/>
        </p:blipFill>
        <p:spPr>
          <a:xfrm>
            <a:off x="1" y="1"/>
            <a:ext cx="1388072" cy="137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89002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Полилиния: фигура 130">
            <a:extLst>
              <a:ext uri="{FF2B5EF4-FFF2-40B4-BE49-F238E27FC236}">
                <a16:creationId xmlns:a16="http://schemas.microsoft.com/office/drawing/2014/main" id="{B8E1AFEB-46C7-4E23-8352-E6660CE897ED}"/>
              </a:ext>
            </a:extLst>
          </p:cNvPr>
          <p:cNvSpPr/>
          <p:nvPr/>
        </p:nvSpPr>
        <p:spPr>
          <a:xfrm>
            <a:off x="3580146" y="-2065"/>
            <a:ext cx="267297" cy="1927832"/>
          </a:xfrm>
          <a:custGeom>
            <a:avLst/>
            <a:gdLst>
              <a:gd name="connsiteX0" fmla="*/ 0 w 584791"/>
              <a:gd name="connsiteY0" fmla="*/ 0 h 6719776"/>
              <a:gd name="connsiteX1" fmla="*/ 584791 w 584791"/>
              <a:gd name="connsiteY1" fmla="*/ 3359888 h 6719776"/>
              <a:gd name="connsiteX2" fmla="*/ 0 w 584791"/>
              <a:gd name="connsiteY2" fmla="*/ 6719776 h 6719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4791" h="6719776">
                <a:moveTo>
                  <a:pt x="0" y="0"/>
                </a:moveTo>
                <a:lnTo>
                  <a:pt x="584791" y="3359888"/>
                </a:lnTo>
                <a:lnTo>
                  <a:pt x="0" y="6719776"/>
                </a:lnTo>
              </a:path>
            </a:pathLst>
          </a:custGeom>
          <a:noFill/>
          <a:ln w="19050">
            <a:solidFill>
              <a:srgbClr val="00897B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Полилиния: фигура 128">
            <a:extLst>
              <a:ext uri="{FF2B5EF4-FFF2-40B4-BE49-F238E27FC236}">
                <a16:creationId xmlns:a16="http://schemas.microsoft.com/office/drawing/2014/main" id="{D30D909F-F032-4C69-8BB4-5F46F63939EE}"/>
              </a:ext>
            </a:extLst>
          </p:cNvPr>
          <p:cNvSpPr/>
          <p:nvPr/>
        </p:nvSpPr>
        <p:spPr>
          <a:xfrm>
            <a:off x="7781133" y="7065"/>
            <a:ext cx="273128" cy="1927832"/>
          </a:xfrm>
          <a:custGeom>
            <a:avLst/>
            <a:gdLst>
              <a:gd name="connsiteX0" fmla="*/ 0 w 584791"/>
              <a:gd name="connsiteY0" fmla="*/ 0 h 6719776"/>
              <a:gd name="connsiteX1" fmla="*/ 584791 w 584791"/>
              <a:gd name="connsiteY1" fmla="*/ 3359888 h 6719776"/>
              <a:gd name="connsiteX2" fmla="*/ 0 w 584791"/>
              <a:gd name="connsiteY2" fmla="*/ 6719776 h 6719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4791" h="6719776">
                <a:moveTo>
                  <a:pt x="0" y="0"/>
                </a:moveTo>
                <a:lnTo>
                  <a:pt x="584791" y="3359888"/>
                </a:lnTo>
                <a:lnTo>
                  <a:pt x="0" y="6719776"/>
                </a:lnTo>
              </a:path>
            </a:pathLst>
          </a:custGeom>
          <a:noFill/>
          <a:ln w="19050">
            <a:solidFill>
              <a:srgbClr val="00897B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Стрелка: вправо 106">
            <a:extLst>
              <a:ext uri="{FF2B5EF4-FFF2-40B4-BE49-F238E27FC236}">
                <a16:creationId xmlns:a16="http://schemas.microsoft.com/office/drawing/2014/main" id="{19612089-2750-4939-8DFF-E52A733E2715}"/>
              </a:ext>
            </a:extLst>
          </p:cNvPr>
          <p:cNvSpPr/>
          <p:nvPr/>
        </p:nvSpPr>
        <p:spPr>
          <a:xfrm>
            <a:off x="7583908" y="1425387"/>
            <a:ext cx="4594458" cy="3766489"/>
          </a:xfrm>
          <a:prstGeom prst="rightArrow">
            <a:avLst>
              <a:gd name="adj1" fmla="val 73439"/>
              <a:gd name="adj2" fmla="val 18762"/>
            </a:avLst>
          </a:prstGeom>
          <a:gradFill flip="none" rotWithShape="1">
            <a:gsLst>
              <a:gs pos="0">
                <a:srgbClr val="00897B">
                  <a:tint val="66000"/>
                  <a:satMod val="160000"/>
                </a:srgbClr>
              </a:gs>
              <a:gs pos="33000">
                <a:srgbClr val="00B0F0"/>
              </a:gs>
              <a:gs pos="100000">
                <a:srgbClr val="00897B">
                  <a:tint val="23500"/>
                  <a:satMod val="160000"/>
                </a:srgbClr>
              </a:gs>
            </a:gsLst>
            <a:lin ang="0" scaled="1"/>
            <a:tileRect/>
          </a:gradFill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Стрелка: вправо 104">
            <a:extLst>
              <a:ext uri="{FF2B5EF4-FFF2-40B4-BE49-F238E27FC236}">
                <a16:creationId xmlns:a16="http://schemas.microsoft.com/office/drawing/2014/main" id="{BD789189-2A0C-4F55-82B2-BE6958B168AB}"/>
              </a:ext>
            </a:extLst>
          </p:cNvPr>
          <p:cNvSpPr/>
          <p:nvPr/>
        </p:nvSpPr>
        <p:spPr>
          <a:xfrm>
            <a:off x="3575557" y="1448974"/>
            <a:ext cx="4888703" cy="3742902"/>
          </a:xfrm>
          <a:prstGeom prst="rightArrow">
            <a:avLst>
              <a:gd name="adj1" fmla="val 73439"/>
              <a:gd name="adj2" fmla="val 24250"/>
            </a:avLst>
          </a:prstGeom>
          <a:gradFill flip="none" rotWithShape="1">
            <a:gsLst>
              <a:gs pos="0">
                <a:srgbClr val="00897B">
                  <a:tint val="66000"/>
                  <a:satMod val="160000"/>
                </a:srgbClr>
              </a:gs>
              <a:gs pos="33000">
                <a:srgbClr val="00B0F0"/>
              </a:gs>
              <a:gs pos="100000">
                <a:srgbClr val="00897B">
                  <a:tint val="23500"/>
                  <a:satMod val="160000"/>
                </a:srgbClr>
              </a:gs>
            </a:gsLst>
            <a:lin ang="0" scaled="1"/>
            <a:tileRect/>
          </a:gradFill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: вправо 9">
            <a:extLst>
              <a:ext uri="{FF2B5EF4-FFF2-40B4-BE49-F238E27FC236}">
                <a16:creationId xmlns:a16="http://schemas.microsoft.com/office/drawing/2014/main" id="{7D4D5455-E453-4083-AFE5-151A2E7B116F}"/>
              </a:ext>
            </a:extLst>
          </p:cNvPr>
          <p:cNvSpPr/>
          <p:nvPr/>
        </p:nvSpPr>
        <p:spPr>
          <a:xfrm>
            <a:off x="7153" y="1473744"/>
            <a:ext cx="4321340" cy="3719280"/>
          </a:xfrm>
          <a:prstGeom prst="rightArrow">
            <a:avLst>
              <a:gd name="adj1" fmla="val 73439"/>
              <a:gd name="adj2" fmla="val 27260"/>
            </a:avLst>
          </a:prstGeom>
          <a:gradFill flip="none" rotWithShape="1">
            <a:gsLst>
              <a:gs pos="0">
                <a:srgbClr val="00897B">
                  <a:tint val="66000"/>
                  <a:satMod val="160000"/>
                </a:srgbClr>
              </a:gs>
              <a:gs pos="33000">
                <a:srgbClr val="00B0F0"/>
              </a:gs>
              <a:gs pos="100000">
                <a:srgbClr val="00897B">
                  <a:tint val="23500"/>
                  <a:satMod val="160000"/>
                </a:srgbClr>
              </a:gs>
            </a:gsLst>
            <a:lin ang="0" scaled="1"/>
            <a:tileRect/>
          </a:gradFill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828576" y="1418646"/>
            <a:ext cx="2432784" cy="492443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square">
            <a:spAutoFit/>
          </a:bodyPr>
          <a:lstStyle/>
          <a:p>
            <a:pPr marL="12700" algn="ctr">
              <a:defRPr/>
            </a:pPr>
            <a:r>
              <a:rPr lang="ru-RU" sz="1300" b="1" spc="-11" dirty="0"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УСЛУГИ ПРОИЗВОДСТВЕННОГО ХАРАКТЕРА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864850" y="1423164"/>
            <a:ext cx="3745692" cy="492443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square">
            <a:spAutoFit/>
          </a:bodyPr>
          <a:lstStyle/>
          <a:p>
            <a:pPr marL="12700" algn="ctr">
              <a:defRPr/>
            </a:pPr>
            <a:r>
              <a:rPr lang="ru-RU" sz="1300" b="1" dirty="0"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ИЗГОТОВЛЕНИЕ КОМПЛЕКТУЮЩИХ ДЛЯ ОБОРУДОВАНИЯ, ТЕХНОЛОГИЧЕСКОЙ ОСНАСТКИ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8913995" y="1414673"/>
            <a:ext cx="1987552" cy="492443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square">
            <a:spAutoFit/>
          </a:bodyPr>
          <a:lstStyle/>
          <a:p>
            <a:pPr marL="12700" algn="ctr">
              <a:defRPr/>
            </a:pPr>
            <a:r>
              <a:rPr lang="ru-RU" sz="1300" b="1" spc="-11" dirty="0"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КОНЕЧНАЯ ПРОДУКЦИЯ КЛАСТЕРА</a:t>
            </a:r>
            <a:endParaRPr lang="ru-RU" sz="1300" b="1" dirty="0">
              <a:latin typeface="Arial Narrow" panose="020B060602020203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036203" y="1141825"/>
            <a:ext cx="1987551" cy="276999"/>
          </a:xfrm>
          <a:prstGeom prst="rect">
            <a:avLst/>
          </a:prstGeom>
          <a:ln w="12700">
            <a:noFill/>
            <a:prstDash val="dash"/>
          </a:ln>
        </p:spPr>
        <p:txBody>
          <a:bodyPr>
            <a:spAutoFit/>
          </a:bodyPr>
          <a:lstStyle/>
          <a:p>
            <a:pPr marL="12700" algn="ctr">
              <a:defRPr/>
            </a:pPr>
            <a:r>
              <a:rPr lang="ru-RU" sz="1200" b="1" spc="-11" dirty="0"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ПЕРЕДЕЛ</a:t>
            </a:r>
            <a:endParaRPr lang="ru-RU" sz="1200" b="1" dirty="0">
              <a:latin typeface="Arial Narrow" panose="020B060602020203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32" name="Группа 14"/>
          <p:cNvGrpSpPr>
            <a:grpSpLocks/>
          </p:cNvGrpSpPr>
          <p:nvPr/>
        </p:nvGrpSpPr>
        <p:grpSpPr bwMode="auto">
          <a:xfrm>
            <a:off x="1813926" y="609939"/>
            <a:ext cx="504000" cy="504000"/>
            <a:chOff x="473461" y="2001060"/>
            <a:chExt cx="504000" cy="503999"/>
          </a:xfrm>
          <a:solidFill>
            <a:srgbClr val="00B0F0"/>
          </a:solidFill>
        </p:grpSpPr>
        <p:sp>
          <p:nvSpPr>
            <p:cNvPr id="33" name="Овал 32"/>
            <p:cNvSpPr/>
            <p:nvPr/>
          </p:nvSpPr>
          <p:spPr>
            <a:xfrm>
              <a:off x="473461" y="2001060"/>
              <a:ext cx="504000" cy="503999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4" name="Прямоугольник 14"/>
            <p:cNvSpPr>
              <a:spLocks noChangeArrowheads="1"/>
            </p:cNvSpPr>
            <p:nvPr/>
          </p:nvSpPr>
          <p:spPr bwMode="auto">
            <a:xfrm>
              <a:off x="562105" y="2149801"/>
              <a:ext cx="275880" cy="2780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ts val="1375"/>
                </a:lnSpc>
                <a:spcBef>
                  <a:spcPct val="0"/>
                </a:spcBef>
                <a:buNone/>
              </a:pPr>
              <a:r>
                <a:rPr lang="ru-RU" altLang="ru-RU" sz="1800" b="1" dirty="0">
                  <a:latin typeface="Arial Narrow" panose="020B060602020203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35" name="Группа 104"/>
          <p:cNvGrpSpPr>
            <a:grpSpLocks/>
          </p:cNvGrpSpPr>
          <p:nvPr/>
        </p:nvGrpSpPr>
        <p:grpSpPr bwMode="auto">
          <a:xfrm>
            <a:off x="5497393" y="607428"/>
            <a:ext cx="504000" cy="504000"/>
            <a:chOff x="473461" y="2001061"/>
            <a:chExt cx="504000" cy="503999"/>
          </a:xfrm>
          <a:solidFill>
            <a:srgbClr val="00B0F0"/>
          </a:solidFill>
        </p:grpSpPr>
        <p:sp>
          <p:nvSpPr>
            <p:cNvPr id="36" name="Овал 35"/>
            <p:cNvSpPr/>
            <p:nvPr/>
          </p:nvSpPr>
          <p:spPr>
            <a:xfrm>
              <a:off x="473461" y="2001061"/>
              <a:ext cx="504000" cy="503999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37" name="Прямоугольник 14"/>
            <p:cNvSpPr>
              <a:spLocks noChangeArrowheads="1"/>
            </p:cNvSpPr>
            <p:nvPr/>
          </p:nvSpPr>
          <p:spPr bwMode="auto">
            <a:xfrm>
              <a:off x="587521" y="2149801"/>
              <a:ext cx="275880" cy="2780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ts val="1375"/>
                </a:lnSpc>
                <a:spcBef>
                  <a:spcPct val="0"/>
                </a:spcBef>
                <a:buNone/>
              </a:pPr>
              <a:r>
                <a:rPr lang="ru-RU" altLang="ru-RU" sz="1800" b="1" dirty="0">
                  <a:latin typeface="Arial Narrow" panose="020B060602020203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41" name="Группа 121"/>
          <p:cNvGrpSpPr>
            <a:grpSpLocks/>
          </p:cNvGrpSpPr>
          <p:nvPr/>
        </p:nvGrpSpPr>
        <p:grpSpPr bwMode="auto">
          <a:xfrm>
            <a:off x="9650489" y="607166"/>
            <a:ext cx="504000" cy="504000"/>
            <a:chOff x="473462" y="2001061"/>
            <a:chExt cx="458787" cy="500062"/>
          </a:xfrm>
          <a:solidFill>
            <a:srgbClr val="00B0F0"/>
          </a:solidFill>
        </p:grpSpPr>
        <p:sp>
          <p:nvSpPr>
            <p:cNvPr id="42" name="Овал 41"/>
            <p:cNvSpPr/>
            <p:nvPr/>
          </p:nvSpPr>
          <p:spPr>
            <a:xfrm>
              <a:off x="473462" y="2001061"/>
              <a:ext cx="458787" cy="500062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3" name="Прямоугольник 14"/>
            <p:cNvSpPr>
              <a:spLocks noChangeArrowheads="1"/>
            </p:cNvSpPr>
            <p:nvPr/>
          </p:nvSpPr>
          <p:spPr bwMode="auto">
            <a:xfrm>
              <a:off x="562104" y="2149801"/>
              <a:ext cx="275879" cy="27585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ts val="1375"/>
                </a:lnSpc>
                <a:spcBef>
                  <a:spcPct val="0"/>
                </a:spcBef>
                <a:buNone/>
              </a:pPr>
              <a:r>
                <a:rPr lang="ru-RU" altLang="ru-RU" sz="1800" b="1" dirty="0">
                  <a:latin typeface="Arial Narrow" panose="020B060602020203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44" name="Прямоугольник 43"/>
          <p:cNvSpPr/>
          <p:nvPr/>
        </p:nvSpPr>
        <p:spPr>
          <a:xfrm>
            <a:off x="4756502" y="1185773"/>
            <a:ext cx="1987551" cy="276999"/>
          </a:xfrm>
          <a:prstGeom prst="rect">
            <a:avLst/>
          </a:prstGeom>
          <a:ln w="12700">
            <a:noFill/>
            <a:prstDash val="dash"/>
          </a:ln>
        </p:spPr>
        <p:txBody>
          <a:bodyPr>
            <a:spAutoFit/>
          </a:bodyPr>
          <a:lstStyle/>
          <a:p>
            <a:pPr marL="12700" algn="ctr">
              <a:defRPr/>
            </a:pPr>
            <a:r>
              <a:rPr lang="ru-RU" sz="1200" b="1" spc="-11" dirty="0"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ПЕРЕДЕЛ</a:t>
            </a:r>
            <a:endParaRPr lang="ru-RU" sz="1200" b="1" dirty="0">
              <a:latin typeface="Arial Narrow" panose="020B060602020203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8913996" y="1189285"/>
            <a:ext cx="1987551" cy="276999"/>
          </a:xfrm>
          <a:prstGeom prst="rect">
            <a:avLst/>
          </a:prstGeom>
          <a:ln w="12700">
            <a:noFill/>
            <a:prstDash val="dash"/>
          </a:ln>
        </p:spPr>
        <p:txBody>
          <a:bodyPr>
            <a:spAutoFit/>
          </a:bodyPr>
          <a:lstStyle/>
          <a:p>
            <a:pPr marL="12700" algn="ctr">
              <a:defRPr/>
            </a:pPr>
            <a:r>
              <a:rPr lang="ru-RU" sz="1200" b="1" spc="-11" dirty="0"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ПЕРЕДЕЛ</a:t>
            </a:r>
            <a:endParaRPr lang="ru-RU" sz="1200" b="1" dirty="0">
              <a:latin typeface="Arial Narrow" panose="020B060602020203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-984" y="4710921"/>
            <a:ext cx="334250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0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ООО «Инструментальные технологии», </a:t>
            </a:r>
            <a:br>
              <a:rPr lang="ru-RU" sz="1000" b="1" dirty="0"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10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ООО «Сварочные технологии», ООО «Трубные технологии»,</a:t>
            </a:r>
          </a:p>
          <a:p>
            <a:pPr algn="ctr">
              <a:defRPr/>
            </a:pPr>
            <a:r>
              <a:rPr lang="ru-RU" sz="10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ООО «Литейные технологии»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3842854" y="4719947"/>
            <a:ext cx="368934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0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ООО «Инструментальные технологии», ООО «Литейные технологии», ООО «Электромотор», ООО «ЭЛИНОКС», ООО «Электропровод»</a:t>
            </a:r>
          </a:p>
        </p:txBody>
      </p:sp>
      <p:sp>
        <p:nvSpPr>
          <p:cNvPr id="89" name="Прямоугольник 88"/>
          <p:cNvSpPr/>
          <p:nvPr/>
        </p:nvSpPr>
        <p:spPr>
          <a:xfrm>
            <a:off x="8542606" y="2945249"/>
            <a:ext cx="117190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5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Машины </a:t>
            </a:r>
            <a:r>
              <a:rPr lang="ru-RU" sz="1050" b="1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стаканомоечные</a:t>
            </a:r>
            <a:endParaRPr lang="ru-RU" sz="105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5" name="Прямоугольник 124">
            <a:extLst>
              <a:ext uri="{FF2B5EF4-FFF2-40B4-BE49-F238E27FC236}">
                <a16:creationId xmlns:a16="http://schemas.microsoft.com/office/drawing/2014/main" id="{F97DEFCB-3E54-4783-B701-9E0B30B73F3C}"/>
              </a:ext>
            </a:extLst>
          </p:cNvPr>
          <p:cNvSpPr/>
          <p:nvPr/>
        </p:nvSpPr>
        <p:spPr>
          <a:xfrm>
            <a:off x="8654359" y="4719746"/>
            <a:ext cx="250286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0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ООО «ЭЛИНОКС», АО «</a:t>
            </a:r>
            <a:r>
              <a:rPr lang="ru-RU" sz="1000" b="1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Чувашторгтехника</a:t>
            </a:r>
            <a:r>
              <a:rPr lang="ru-RU" sz="10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», ООО «</a:t>
            </a:r>
            <a:r>
              <a:rPr lang="ru-RU" sz="1000" b="1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Фросто</a:t>
            </a:r>
            <a:r>
              <a:rPr lang="ru-RU" sz="10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»,ООО «Торговая механика»</a:t>
            </a:r>
          </a:p>
        </p:txBody>
      </p:sp>
      <p:sp>
        <p:nvSpPr>
          <p:cNvPr id="78" name="Полилиния: фигура 77">
            <a:extLst>
              <a:ext uri="{FF2B5EF4-FFF2-40B4-BE49-F238E27FC236}">
                <a16:creationId xmlns:a16="http://schemas.microsoft.com/office/drawing/2014/main" id="{122220EF-60CD-4614-8ECC-EA9D2F55070E}"/>
              </a:ext>
            </a:extLst>
          </p:cNvPr>
          <p:cNvSpPr/>
          <p:nvPr/>
        </p:nvSpPr>
        <p:spPr>
          <a:xfrm>
            <a:off x="0" y="6552224"/>
            <a:ext cx="12192000" cy="311925"/>
          </a:xfrm>
          <a:custGeom>
            <a:avLst/>
            <a:gdLst>
              <a:gd name="connsiteX0" fmla="*/ 11018155 w 12192000"/>
              <a:gd name="connsiteY0" fmla="*/ 0 h 311925"/>
              <a:gd name="connsiteX1" fmla="*/ 11018155 w 12192000"/>
              <a:gd name="connsiteY1" fmla="*/ 194443 h 311925"/>
              <a:gd name="connsiteX2" fmla="*/ 11018158 w 12192000"/>
              <a:gd name="connsiteY2" fmla="*/ 194443 h 311925"/>
              <a:gd name="connsiteX3" fmla="*/ 11018158 w 12192000"/>
              <a:gd name="connsiteY3" fmla="*/ 0 h 311925"/>
              <a:gd name="connsiteX4" fmla="*/ 12192000 w 12192000"/>
              <a:gd name="connsiteY4" fmla="*/ 0 h 311925"/>
              <a:gd name="connsiteX5" fmla="*/ 12192000 w 12192000"/>
              <a:gd name="connsiteY5" fmla="*/ 311925 h 311925"/>
              <a:gd name="connsiteX6" fmla="*/ 11593961 w 12192000"/>
              <a:gd name="connsiteY6" fmla="*/ 311925 h 311925"/>
              <a:gd name="connsiteX7" fmla="*/ 11018158 w 12192000"/>
              <a:gd name="connsiteY7" fmla="*/ 311925 h 311925"/>
              <a:gd name="connsiteX8" fmla="*/ 0 w 12192000"/>
              <a:gd name="connsiteY8" fmla="*/ 311925 h 311925"/>
              <a:gd name="connsiteX9" fmla="*/ 0 w 12192000"/>
              <a:gd name="connsiteY9" fmla="*/ 194443 h 311925"/>
              <a:gd name="connsiteX10" fmla="*/ 10508916 w 12192000"/>
              <a:gd name="connsiteY10" fmla="*/ 194443 h 31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311925">
                <a:moveTo>
                  <a:pt x="11018155" y="0"/>
                </a:moveTo>
                <a:lnTo>
                  <a:pt x="11018155" y="194443"/>
                </a:lnTo>
                <a:lnTo>
                  <a:pt x="11018158" y="194443"/>
                </a:lnTo>
                <a:lnTo>
                  <a:pt x="11018158" y="0"/>
                </a:lnTo>
                <a:lnTo>
                  <a:pt x="12192000" y="0"/>
                </a:lnTo>
                <a:lnTo>
                  <a:pt x="12192000" y="311925"/>
                </a:lnTo>
                <a:lnTo>
                  <a:pt x="11593961" y="311925"/>
                </a:lnTo>
                <a:lnTo>
                  <a:pt x="11018158" y="311925"/>
                </a:lnTo>
                <a:lnTo>
                  <a:pt x="0" y="311925"/>
                </a:lnTo>
                <a:lnTo>
                  <a:pt x="0" y="194443"/>
                </a:lnTo>
                <a:lnTo>
                  <a:pt x="10508916" y="194443"/>
                </a:lnTo>
                <a:close/>
              </a:path>
            </a:pathLst>
          </a:custGeom>
          <a:solidFill>
            <a:srgbClr val="008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FC014A48-1C3F-4998-8F2C-4747ACDAFB66}"/>
              </a:ext>
            </a:extLst>
          </p:cNvPr>
          <p:cNvGrpSpPr/>
          <p:nvPr/>
        </p:nvGrpSpPr>
        <p:grpSpPr>
          <a:xfrm>
            <a:off x="8678557" y="2022099"/>
            <a:ext cx="900000" cy="900000"/>
            <a:chOff x="9239140" y="2348590"/>
            <a:chExt cx="1008000" cy="1008000"/>
          </a:xfrm>
        </p:grpSpPr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70DC76E2-B86B-4D17-ABC6-8D6C64568C6A}"/>
                </a:ext>
              </a:extLst>
            </p:cNvPr>
            <p:cNvSpPr/>
            <p:nvPr/>
          </p:nvSpPr>
          <p:spPr>
            <a:xfrm>
              <a:off x="9239140" y="2348590"/>
              <a:ext cx="1008000" cy="1008000"/>
            </a:xfrm>
            <a:prstGeom prst="ellipse">
              <a:avLst/>
            </a:prstGeom>
            <a:solidFill>
              <a:srgbClr val="E2EEED"/>
            </a:solidFill>
            <a:ln w="19050">
              <a:solidFill>
                <a:srgbClr val="0B8D8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2" descr="Премьера: стаканомоечная машина МПК-400Ф торговой марки Abat!">
              <a:extLst>
                <a:ext uri="{FF2B5EF4-FFF2-40B4-BE49-F238E27FC236}">
                  <a16:creationId xmlns:a16="http://schemas.microsoft.com/office/drawing/2014/main" id="{160A5877-4D08-4B29-B52F-22AA3DBBC5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81401" y="2435382"/>
              <a:ext cx="604758" cy="8140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31FD3954-EC5E-4F40-8C05-D1C8B49C8FCF}"/>
              </a:ext>
            </a:extLst>
          </p:cNvPr>
          <p:cNvSpPr/>
          <p:nvPr/>
        </p:nvSpPr>
        <p:spPr>
          <a:xfrm>
            <a:off x="10140659" y="2945249"/>
            <a:ext cx="117190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5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Конвекционные печи</a:t>
            </a:r>
          </a:p>
        </p:txBody>
      </p:sp>
      <p:sp>
        <p:nvSpPr>
          <p:cNvPr id="68" name="Овал 67">
            <a:extLst>
              <a:ext uri="{FF2B5EF4-FFF2-40B4-BE49-F238E27FC236}">
                <a16:creationId xmlns:a16="http://schemas.microsoft.com/office/drawing/2014/main" id="{41424C92-9C7A-4E05-AA27-4EA80D3BB0AD}"/>
              </a:ext>
            </a:extLst>
          </p:cNvPr>
          <p:cNvSpPr/>
          <p:nvPr/>
        </p:nvSpPr>
        <p:spPr>
          <a:xfrm>
            <a:off x="10276610" y="2022099"/>
            <a:ext cx="900000" cy="900000"/>
          </a:xfrm>
          <a:prstGeom prst="ellipse">
            <a:avLst/>
          </a:prstGeom>
          <a:solidFill>
            <a:srgbClr val="E2EEED"/>
          </a:solidFill>
          <a:ln w="19050">
            <a:solidFill>
              <a:srgbClr val="0B8D8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4" descr="Новинка: конвекционная печь КЭП-10П-01 - обновление модельного ряда торговой марки Abat!">
            <a:extLst>
              <a:ext uri="{FF2B5EF4-FFF2-40B4-BE49-F238E27FC236}">
                <a16:creationId xmlns:a16="http://schemas.microsoft.com/office/drawing/2014/main" id="{37C18AA3-A90E-4FFA-9678-DBAD26063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905" y="2082081"/>
            <a:ext cx="471409" cy="77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image description">
            <a:extLst>
              <a:ext uri="{FF2B5EF4-FFF2-40B4-BE49-F238E27FC236}">
                <a16:creationId xmlns:a16="http://schemas.microsoft.com/office/drawing/2014/main" id="{7BF7AD4D-52F3-4A90-9602-2EB7E486DF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058" t="-23928" r="-15058" b="-23928"/>
          <a:stretch/>
        </p:blipFill>
        <p:spPr bwMode="auto">
          <a:xfrm>
            <a:off x="8678557" y="3437252"/>
            <a:ext cx="900000" cy="900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B8D80"/>
            </a:solidFill>
            <a:prstDash val="dash"/>
          </a:ln>
        </p:spPr>
      </p:pic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2FA58BC5-9E31-4924-86F4-946CB6320833}"/>
              </a:ext>
            </a:extLst>
          </p:cNvPr>
          <p:cNvSpPr/>
          <p:nvPr/>
        </p:nvSpPr>
        <p:spPr>
          <a:xfrm>
            <a:off x="8542606" y="4393811"/>
            <a:ext cx="1171902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5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Котлы</a:t>
            </a:r>
          </a:p>
        </p:txBody>
      </p:sp>
      <p:sp>
        <p:nvSpPr>
          <p:cNvPr id="74" name="Овал 73">
            <a:extLst>
              <a:ext uri="{FF2B5EF4-FFF2-40B4-BE49-F238E27FC236}">
                <a16:creationId xmlns:a16="http://schemas.microsoft.com/office/drawing/2014/main" id="{A6DD83AB-E695-4119-A1D3-3C8A616756E7}"/>
              </a:ext>
            </a:extLst>
          </p:cNvPr>
          <p:cNvSpPr/>
          <p:nvPr/>
        </p:nvSpPr>
        <p:spPr>
          <a:xfrm>
            <a:off x="10276610" y="3437252"/>
            <a:ext cx="900000" cy="900000"/>
          </a:xfrm>
          <a:prstGeom prst="ellipse">
            <a:avLst/>
          </a:prstGeom>
          <a:solidFill>
            <a:srgbClr val="E2EEED"/>
          </a:solidFill>
          <a:ln w="19050">
            <a:solidFill>
              <a:srgbClr val="0B8D8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8" descr="Новинки: льдогенераторы чешуйчатого льда типа ЛГ-1200Ч торговой марки Abat">
            <a:extLst>
              <a:ext uri="{FF2B5EF4-FFF2-40B4-BE49-F238E27FC236}">
                <a16:creationId xmlns:a16="http://schemas.microsoft.com/office/drawing/2014/main" id="{44667326-2CA2-4DB2-8D43-34C4C9086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0183" y="3554349"/>
            <a:ext cx="552611" cy="68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id="{BD83B8D0-EA3B-4632-B360-D3D590325C56}"/>
              </a:ext>
            </a:extLst>
          </p:cNvPr>
          <p:cNvSpPr/>
          <p:nvPr/>
        </p:nvSpPr>
        <p:spPr>
          <a:xfrm>
            <a:off x="10130537" y="4393811"/>
            <a:ext cx="1171902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5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Льдогенераторы</a:t>
            </a:r>
          </a:p>
        </p:txBody>
      </p:sp>
      <p:pic>
        <p:nvPicPr>
          <p:cNvPr id="1034" name="Picture 10" descr="image description">
            <a:extLst>
              <a:ext uri="{FF2B5EF4-FFF2-40B4-BE49-F238E27FC236}">
                <a16:creationId xmlns:a16="http://schemas.microsoft.com/office/drawing/2014/main" id="{8B48B790-7676-4EE2-8D55-A27F40884A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957" b="-9789"/>
          <a:stretch/>
        </p:blipFill>
        <p:spPr bwMode="auto">
          <a:xfrm>
            <a:off x="4503130" y="2022099"/>
            <a:ext cx="900000" cy="900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B8D80"/>
            </a:solidFill>
            <a:prstDash val="dash"/>
          </a:ln>
        </p:spPr>
      </p:pic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4ACADE8D-75F2-44BC-8F4C-5B40615207AB}"/>
              </a:ext>
            </a:extLst>
          </p:cNvPr>
          <p:cNvSpPr/>
          <p:nvPr/>
        </p:nvSpPr>
        <p:spPr>
          <a:xfrm>
            <a:off x="4328493" y="2945249"/>
            <a:ext cx="1249274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5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Переключатели мощности</a:t>
            </a:r>
          </a:p>
        </p:txBody>
      </p:sp>
      <p:pic>
        <p:nvPicPr>
          <p:cNvPr id="12" name="Picture 12" descr="Комплекты проводов">
            <a:extLst>
              <a:ext uri="{FF2B5EF4-FFF2-40B4-BE49-F238E27FC236}">
                <a16:creationId xmlns:a16="http://schemas.microsoft.com/office/drawing/2014/main" id="{C84DD6F3-0CEC-4D0C-AAB0-E42DA2E7FF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3" t="-20739" r="3083" b="-20366"/>
          <a:stretch/>
        </p:blipFill>
        <p:spPr bwMode="auto">
          <a:xfrm>
            <a:off x="6373796" y="2022099"/>
            <a:ext cx="900000" cy="900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B8D80"/>
            </a:solidFill>
            <a:prstDash val="dash"/>
          </a:ln>
        </p:spPr>
      </p:pic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id="{590B1DB6-C097-4FE5-8E8D-B0A59A52C4B0}"/>
              </a:ext>
            </a:extLst>
          </p:cNvPr>
          <p:cNvSpPr/>
          <p:nvPr/>
        </p:nvSpPr>
        <p:spPr>
          <a:xfrm>
            <a:off x="6199159" y="2945249"/>
            <a:ext cx="1249274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5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Кабели</a:t>
            </a:r>
          </a:p>
        </p:txBody>
      </p:sp>
      <p:pic>
        <p:nvPicPr>
          <p:cNvPr id="13" name="Picture 14">
            <a:extLst>
              <a:ext uri="{FF2B5EF4-FFF2-40B4-BE49-F238E27FC236}">
                <a16:creationId xmlns:a16="http://schemas.microsoft.com/office/drawing/2014/main" id="{17D03339-E3CE-4BBF-9161-7AE3E6A9D6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2" r="19812" b="12764"/>
          <a:stretch/>
        </p:blipFill>
        <p:spPr bwMode="auto">
          <a:xfrm>
            <a:off x="604682" y="3437252"/>
            <a:ext cx="900000" cy="900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B8D80"/>
            </a:solidFill>
            <a:prstDash val="dash"/>
          </a:ln>
        </p:spPr>
      </p:pic>
      <p:sp>
        <p:nvSpPr>
          <p:cNvPr id="81" name="Прямоугольник 80">
            <a:extLst>
              <a:ext uri="{FF2B5EF4-FFF2-40B4-BE49-F238E27FC236}">
                <a16:creationId xmlns:a16="http://schemas.microsoft.com/office/drawing/2014/main" id="{AF426853-6396-4B72-A905-DF2664902EFF}"/>
              </a:ext>
            </a:extLst>
          </p:cNvPr>
          <p:cNvSpPr/>
          <p:nvPr/>
        </p:nvSpPr>
        <p:spPr>
          <a:xfrm>
            <a:off x="4328493" y="4393167"/>
            <a:ext cx="1249274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5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Пресс-формы</a:t>
            </a:r>
          </a:p>
        </p:txBody>
      </p:sp>
      <p:pic>
        <p:nvPicPr>
          <p:cNvPr id="1040" name="Picture 16">
            <a:extLst>
              <a:ext uri="{FF2B5EF4-FFF2-40B4-BE49-F238E27FC236}">
                <a16:creationId xmlns:a16="http://schemas.microsoft.com/office/drawing/2014/main" id="{CD0E8A46-C8D0-4590-A180-F277048401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" t="2577" r="30246" b="4333"/>
          <a:stretch/>
        </p:blipFill>
        <p:spPr bwMode="auto">
          <a:xfrm>
            <a:off x="6373796" y="3437252"/>
            <a:ext cx="900000" cy="900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B8D80"/>
            </a:solidFill>
            <a:prstDash val="dash"/>
          </a:ln>
        </p:spPr>
      </p:pic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94A4457E-789E-4BE0-842C-C1D874BC059B}"/>
              </a:ext>
            </a:extLst>
          </p:cNvPr>
          <p:cNvSpPr/>
          <p:nvPr/>
        </p:nvSpPr>
        <p:spPr>
          <a:xfrm>
            <a:off x="6199159" y="4393167"/>
            <a:ext cx="1249274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5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Детали</a:t>
            </a:r>
          </a:p>
        </p:txBody>
      </p:sp>
      <p:pic>
        <p:nvPicPr>
          <p:cNvPr id="1042" name="Picture 18">
            <a:extLst>
              <a:ext uri="{FF2B5EF4-FFF2-40B4-BE49-F238E27FC236}">
                <a16:creationId xmlns:a16="http://schemas.microsoft.com/office/drawing/2014/main" id="{780E01A0-D998-4988-BAEE-1397B86E67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3" r="24833"/>
          <a:stretch/>
        </p:blipFill>
        <p:spPr bwMode="auto">
          <a:xfrm>
            <a:off x="610059" y="2053274"/>
            <a:ext cx="900000" cy="900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B8D80"/>
            </a:solidFill>
            <a:prstDash val="dash"/>
          </a:ln>
        </p:spPr>
      </p:pic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id="{C50418C5-A39D-4FE9-9CF9-182E7B569EF7}"/>
              </a:ext>
            </a:extLst>
          </p:cNvPr>
          <p:cNvSpPr/>
          <p:nvPr/>
        </p:nvSpPr>
        <p:spPr>
          <a:xfrm>
            <a:off x="309148" y="2981560"/>
            <a:ext cx="149106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5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Услуги гидроабразивной резки</a:t>
            </a:r>
          </a:p>
        </p:txBody>
      </p:sp>
      <p:pic>
        <p:nvPicPr>
          <p:cNvPr id="1044" name="Picture 20">
            <a:extLst>
              <a:ext uri="{FF2B5EF4-FFF2-40B4-BE49-F238E27FC236}">
                <a16:creationId xmlns:a16="http://schemas.microsoft.com/office/drawing/2014/main" id="{CE0CEDE0-EFE0-4F69-92BB-2BB3332920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" t="18780" r="68000" b="16262"/>
          <a:stretch/>
        </p:blipFill>
        <p:spPr bwMode="auto">
          <a:xfrm>
            <a:off x="2193227" y="2058410"/>
            <a:ext cx="900001" cy="900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B8D80"/>
            </a:solidFill>
            <a:prstDash val="dash"/>
          </a:ln>
        </p:spPr>
      </p:pic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4A5CBC90-3C4A-4BB1-A0A1-174BE2C80386}"/>
              </a:ext>
            </a:extLst>
          </p:cNvPr>
          <p:cNvSpPr/>
          <p:nvPr/>
        </p:nvSpPr>
        <p:spPr>
          <a:xfrm>
            <a:off x="1894390" y="2981560"/>
            <a:ext cx="149106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5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Услуги лазерной обработки</a:t>
            </a:r>
          </a:p>
        </p:txBody>
      </p:sp>
      <p:pic>
        <p:nvPicPr>
          <p:cNvPr id="1046" name="Picture 22" descr="Особенности сварки нержавеющих емкостей и баков">
            <a:extLst>
              <a:ext uri="{FF2B5EF4-FFF2-40B4-BE49-F238E27FC236}">
                <a16:creationId xmlns:a16="http://schemas.microsoft.com/office/drawing/2014/main" id="{6EF128CE-9601-408C-8704-88F07E0A51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/>
        </p:blipFill>
        <p:spPr bwMode="auto">
          <a:xfrm>
            <a:off x="2189726" y="3443078"/>
            <a:ext cx="900000" cy="900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B8D80"/>
            </a:solidFill>
            <a:prstDash val="dash"/>
          </a:ln>
        </p:spPr>
      </p:pic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86160E02-3888-483E-B945-229C32F192F1}"/>
              </a:ext>
            </a:extLst>
          </p:cNvPr>
          <p:cNvSpPr/>
          <p:nvPr/>
        </p:nvSpPr>
        <p:spPr>
          <a:xfrm>
            <a:off x="2018320" y="4393167"/>
            <a:ext cx="1249274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5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Сварка</a:t>
            </a:r>
          </a:p>
        </p:txBody>
      </p: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id="{3B86E29E-B77B-4198-A25D-BD47D05BCB82}"/>
              </a:ext>
            </a:extLst>
          </p:cNvPr>
          <p:cNvSpPr/>
          <p:nvPr/>
        </p:nvSpPr>
        <p:spPr>
          <a:xfrm>
            <a:off x="270039" y="4393167"/>
            <a:ext cx="1573644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5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Вакуумная формовка</a:t>
            </a:r>
          </a:p>
        </p:txBody>
      </p:sp>
      <p:sp>
        <p:nvSpPr>
          <p:cNvPr id="98" name="Овал 97">
            <a:extLst>
              <a:ext uri="{FF2B5EF4-FFF2-40B4-BE49-F238E27FC236}">
                <a16:creationId xmlns:a16="http://schemas.microsoft.com/office/drawing/2014/main" id="{EC2A2A78-0374-46E1-B251-60AFA1BFF244}"/>
              </a:ext>
            </a:extLst>
          </p:cNvPr>
          <p:cNvSpPr/>
          <p:nvPr/>
        </p:nvSpPr>
        <p:spPr>
          <a:xfrm>
            <a:off x="4503130" y="3437252"/>
            <a:ext cx="900000" cy="900000"/>
          </a:xfrm>
          <a:prstGeom prst="ellipse">
            <a:avLst/>
          </a:prstGeom>
          <a:solidFill>
            <a:srgbClr val="E2EEED"/>
          </a:solidFill>
          <a:ln w="19050">
            <a:solidFill>
              <a:srgbClr val="0B8D8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48" name="Picture 24" descr="Изготовление пресс-форм для литья пластмасс под давлением – цена, заказать  производство, доставка по Москве и России">
            <a:extLst>
              <a:ext uri="{FF2B5EF4-FFF2-40B4-BE49-F238E27FC236}">
                <a16:creationId xmlns:a16="http://schemas.microsoft.com/office/drawing/2014/main" id="{1A71AA69-31F1-42B0-AE41-18E5AB6D78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/>
        </p:blipFill>
        <p:spPr bwMode="auto">
          <a:xfrm>
            <a:off x="4503130" y="3430102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A81643AB-98AD-4891-95D4-C880FE7AF88E}"/>
              </a:ext>
            </a:extLst>
          </p:cNvPr>
          <p:cNvCxnSpPr/>
          <p:nvPr/>
        </p:nvCxnSpPr>
        <p:spPr>
          <a:xfrm>
            <a:off x="0" y="5273945"/>
            <a:ext cx="12205000" cy="0"/>
          </a:xfrm>
          <a:prstGeom prst="line">
            <a:avLst/>
          </a:prstGeom>
          <a:solidFill>
            <a:srgbClr val="E2EEED"/>
          </a:solidFill>
          <a:ln w="19050">
            <a:solidFill>
              <a:srgbClr val="0B8D8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id="{04017F0C-5750-42E7-A6C7-0A4BFDDE4EBB}"/>
              </a:ext>
            </a:extLst>
          </p:cNvPr>
          <p:cNvSpPr/>
          <p:nvPr/>
        </p:nvSpPr>
        <p:spPr>
          <a:xfrm rot="16200000">
            <a:off x="-559695" y="5815721"/>
            <a:ext cx="1592110" cy="492443"/>
          </a:xfrm>
          <a:prstGeom prst="rect">
            <a:avLst/>
          </a:prstGeom>
          <a:solidFill>
            <a:srgbClr val="00B0F0"/>
          </a:solidFill>
          <a:ln w="12700">
            <a:noFill/>
            <a:prstDash val="dash"/>
          </a:ln>
        </p:spPr>
        <p:txBody>
          <a:bodyPr wrap="square">
            <a:spAutoFit/>
          </a:bodyPr>
          <a:lstStyle/>
          <a:p>
            <a:pPr marL="12700" algn="ctr">
              <a:defRPr/>
            </a:pPr>
            <a:r>
              <a:rPr lang="ru-RU" sz="1300" b="1" spc="-11" dirty="0">
                <a:solidFill>
                  <a:schemeClr val="bg1"/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ИНВЕСТИЦИОННЫЕ НИШИ</a:t>
            </a:r>
          </a:p>
        </p:txBody>
      </p:sp>
      <p:pic>
        <p:nvPicPr>
          <p:cNvPr id="1050" name="Picture 26" descr="Червячный мотор-редуктор NMRV 050 - ТензоТехСервис">
            <a:extLst>
              <a:ext uri="{FF2B5EF4-FFF2-40B4-BE49-F238E27FC236}">
                <a16:creationId xmlns:a16="http://schemas.microsoft.com/office/drawing/2014/main" id="{25E4777A-989A-4DE6-BD41-13A1C6BD9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37" y="5367115"/>
            <a:ext cx="1264053" cy="790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FDAA6B36-7B87-4757-BCE0-BF687D0A1AD7}"/>
              </a:ext>
            </a:extLst>
          </p:cNvPr>
          <p:cNvSpPr/>
          <p:nvPr/>
        </p:nvSpPr>
        <p:spPr>
          <a:xfrm>
            <a:off x="637330" y="6135774"/>
            <a:ext cx="1249274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5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Мотор-редукторы</a:t>
            </a:r>
          </a:p>
        </p:txBody>
      </p:sp>
      <p:pic>
        <p:nvPicPr>
          <p:cNvPr id="1052" name="Picture 28" descr="Panasonic AMA08K121-0S Электродвигатель 130W для мясорубки MK-G1300P купить">
            <a:extLst>
              <a:ext uri="{FF2B5EF4-FFF2-40B4-BE49-F238E27FC236}">
                <a16:creationId xmlns:a16="http://schemas.microsoft.com/office/drawing/2014/main" id="{62F06713-E73C-4DC3-9577-937C861FB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050" y="5325795"/>
            <a:ext cx="885713" cy="88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" name="Прямоугольник 107">
            <a:extLst>
              <a:ext uri="{FF2B5EF4-FFF2-40B4-BE49-F238E27FC236}">
                <a16:creationId xmlns:a16="http://schemas.microsoft.com/office/drawing/2014/main" id="{E40195ED-3A5A-4978-A947-F45727338557}"/>
              </a:ext>
            </a:extLst>
          </p:cNvPr>
          <p:cNvSpPr/>
          <p:nvPr/>
        </p:nvSpPr>
        <p:spPr>
          <a:xfrm>
            <a:off x="1901357" y="6135774"/>
            <a:ext cx="1249274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5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Электродвигатели</a:t>
            </a:r>
          </a:p>
        </p:txBody>
      </p:sp>
      <p:pic>
        <p:nvPicPr>
          <p:cNvPr id="1054" name="Picture 30" descr="ПОДШИПНИКИ И КОРПУСА — ТД Сибирский подшипник">
            <a:extLst>
              <a:ext uri="{FF2B5EF4-FFF2-40B4-BE49-F238E27FC236}">
                <a16:creationId xmlns:a16="http://schemas.microsoft.com/office/drawing/2014/main" id="{B2C39A98-34A3-4920-8B54-F170487C2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607" y="5316558"/>
            <a:ext cx="1116364" cy="88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" name="Прямоугольник 108">
            <a:extLst>
              <a:ext uri="{FF2B5EF4-FFF2-40B4-BE49-F238E27FC236}">
                <a16:creationId xmlns:a16="http://schemas.microsoft.com/office/drawing/2014/main" id="{83A65EE5-7AAB-4CC7-A59C-9D13E57A0425}"/>
              </a:ext>
            </a:extLst>
          </p:cNvPr>
          <p:cNvSpPr/>
          <p:nvPr/>
        </p:nvSpPr>
        <p:spPr>
          <a:xfrm>
            <a:off x="3187152" y="6135774"/>
            <a:ext cx="1249274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5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Подшипники</a:t>
            </a:r>
          </a:p>
        </p:txBody>
      </p:sp>
      <p:pic>
        <p:nvPicPr>
          <p:cNvPr id="1056" name="Picture 32" descr="Индукционная нагревательная плата 1000 Вт 20A ZVS, нагревательный модуль,  драйвер Flyback, нагреватели, блок питания, постоянный ток 12 в 30  в|Магнитные индукционные нагреватели| | АлиЭкспресс">
            <a:extLst>
              <a:ext uri="{FF2B5EF4-FFF2-40B4-BE49-F238E27FC236}">
                <a16:creationId xmlns:a16="http://schemas.microsoft.com/office/drawing/2014/main" id="{A5009362-E5B7-45EA-8311-02422CCF97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43" b="12901"/>
          <a:stretch/>
        </p:blipFill>
        <p:spPr bwMode="auto">
          <a:xfrm>
            <a:off x="4589479" y="5362522"/>
            <a:ext cx="1063726" cy="781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" name="Прямоугольник 109">
            <a:extLst>
              <a:ext uri="{FF2B5EF4-FFF2-40B4-BE49-F238E27FC236}">
                <a16:creationId xmlns:a16="http://schemas.microsoft.com/office/drawing/2014/main" id="{F401B7F1-EE41-4056-BC3D-7BB5210DCE70}"/>
              </a:ext>
            </a:extLst>
          </p:cNvPr>
          <p:cNvSpPr/>
          <p:nvPr/>
        </p:nvSpPr>
        <p:spPr>
          <a:xfrm>
            <a:off x="4419162" y="6130971"/>
            <a:ext cx="147881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5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Индукционные модули</a:t>
            </a:r>
          </a:p>
        </p:txBody>
      </p:sp>
      <p:pic>
        <p:nvPicPr>
          <p:cNvPr id="1058" name="Picture 34" descr="Что такое контроллер?">
            <a:extLst>
              <a:ext uri="{FF2B5EF4-FFF2-40B4-BE49-F238E27FC236}">
                <a16:creationId xmlns:a16="http://schemas.microsoft.com/office/drawing/2014/main" id="{B1E07744-6FA6-437B-B008-29C6A30A7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170" y="5328939"/>
            <a:ext cx="1256703" cy="868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" name="Прямоугольник 110">
            <a:extLst>
              <a:ext uri="{FF2B5EF4-FFF2-40B4-BE49-F238E27FC236}">
                <a16:creationId xmlns:a16="http://schemas.microsoft.com/office/drawing/2014/main" id="{77B4E549-E5D6-42B1-B310-3FEE92202A60}"/>
              </a:ext>
            </a:extLst>
          </p:cNvPr>
          <p:cNvSpPr/>
          <p:nvPr/>
        </p:nvSpPr>
        <p:spPr>
          <a:xfrm>
            <a:off x="5841683" y="6130971"/>
            <a:ext cx="147881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5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Контроллеры</a:t>
            </a:r>
          </a:p>
        </p:txBody>
      </p:sp>
      <p:pic>
        <p:nvPicPr>
          <p:cNvPr id="1060" name="Picture 36" descr="Пластинчатые теплообменники технические характеристики, действие, размеры,  описание | Холодоснабжение HOLCOM">
            <a:extLst>
              <a:ext uri="{FF2B5EF4-FFF2-40B4-BE49-F238E27FC236}">
                <a16:creationId xmlns:a16="http://schemas.microsoft.com/office/drawing/2014/main" id="{EAEAE52F-E0C8-4FE7-BD21-CCF305404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501" y="5313458"/>
            <a:ext cx="1355580" cy="76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41245945-5E66-4315-B763-062B47BC863B}"/>
              </a:ext>
            </a:extLst>
          </p:cNvPr>
          <p:cNvSpPr/>
          <p:nvPr/>
        </p:nvSpPr>
        <p:spPr>
          <a:xfrm>
            <a:off x="7253063" y="6130971"/>
            <a:ext cx="147881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5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Пластинчатые теплообменники</a:t>
            </a:r>
          </a:p>
        </p:txBody>
      </p:sp>
      <p:pic>
        <p:nvPicPr>
          <p:cNvPr id="1062" name="Picture 38" descr="Рециркулярционный насос с нагревателем для посудомоечной машины  Bosch/Siemens 651956">
            <a:extLst>
              <a:ext uri="{FF2B5EF4-FFF2-40B4-BE49-F238E27FC236}">
                <a16:creationId xmlns:a16="http://schemas.microsoft.com/office/drawing/2014/main" id="{777AF3E3-723B-4C32-8D9D-81D305E2D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7950" y="5334092"/>
            <a:ext cx="686022" cy="801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" name="Прямоугольник 113">
            <a:extLst>
              <a:ext uri="{FF2B5EF4-FFF2-40B4-BE49-F238E27FC236}">
                <a16:creationId xmlns:a16="http://schemas.microsoft.com/office/drawing/2014/main" id="{9B9966C0-BE95-40A3-802E-1A6BF8353107}"/>
              </a:ext>
            </a:extLst>
          </p:cNvPr>
          <p:cNvSpPr/>
          <p:nvPr/>
        </p:nvSpPr>
        <p:spPr>
          <a:xfrm>
            <a:off x="8716962" y="6130971"/>
            <a:ext cx="147881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5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Насосы для посудомоечных машин</a:t>
            </a:r>
          </a:p>
        </p:txBody>
      </p:sp>
      <p:pic>
        <p:nvPicPr>
          <p:cNvPr id="1066" name="Picture 42" descr="Компрессоры для холодильного оборудования купить по доступной цене">
            <a:extLst>
              <a:ext uri="{FF2B5EF4-FFF2-40B4-BE49-F238E27FC236}">
                <a16:creationId xmlns:a16="http://schemas.microsoft.com/office/drawing/2014/main" id="{F650F657-EE00-40DE-8082-7E800FEFB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7792" y="5312993"/>
            <a:ext cx="969761" cy="78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" name="Прямоугольник 118">
            <a:extLst>
              <a:ext uri="{FF2B5EF4-FFF2-40B4-BE49-F238E27FC236}">
                <a16:creationId xmlns:a16="http://schemas.microsoft.com/office/drawing/2014/main" id="{F12CD4D5-A573-4B68-A1AE-C90A316B2DCD}"/>
              </a:ext>
            </a:extLst>
          </p:cNvPr>
          <p:cNvSpPr/>
          <p:nvPr/>
        </p:nvSpPr>
        <p:spPr>
          <a:xfrm>
            <a:off x="10217514" y="6130971"/>
            <a:ext cx="187496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5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Компрессоры для холодильного оборудования</a:t>
            </a:r>
          </a:p>
        </p:txBody>
      </p:sp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4242CAB9-7299-413B-AFE2-0FEC2ACC1EB6}"/>
              </a:ext>
            </a:extLst>
          </p:cNvPr>
          <p:cNvPicPr>
            <a:picLocks noChangeAspect="1"/>
          </p:cNvPicPr>
          <p:nvPr/>
        </p:nvPicPr>
        <p:blipFill rotWithShape="1">
          <a:blip r:embed="rId22"/>
          <a:srcRect r="66605" b="41408"/>
          <a:stretch/>
        </p:blipFill>
        <p:spPr>
          <a:xfrm>
            <a:off x="1" y="1"/>
            <a:ext cx="1388072" cy="137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15325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C0EE30BA-7C6A-9A96-D4FB-B3817B9CAB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057604"/>
              </p:ext>
            </p:extLst>
          </p:nvPr>
        </p:nvGraphicFramePr>
        <p:xfrm>
          <a:off x="348032" y="3104075"/>
          <a:ext cx="5226503" cy="3616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FF30CFF8-7DEB-4F56-9247-639930165D9D}"/>
              </a:ext>
            </a:extLst>
          </p:cNvPr>
          <p:cNvSpPr/>
          <p:nvPr/>
        </p:nvSpPr>
        <p:spPr>
          <a:xfrm>
            <a:off x="1523894" y="333311"/>
            <a:ext cx="9875033" cy="70531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ln w="0"/>
                <a:solidFill>
                  <a:srgbClr val="0033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ПОКАЗАТЕЛИ ДЕЯТЕЛЬНОСТИ КЛАСТЕРА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D20F063-EFF3-43DF-B0EE-2BDA4197AEA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6605" b="41408"/>
          <a:stretch/>
        </p:blipFill>
        <p:spPr>
          <a:xfrm>
            <a:off x="1" y="1"/>
            <a:ext cx="1388072" cy="1371932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10D7E714-C9F8-4A8F-B2B6-29C60D2A2F09}"/>
              </a:ext>
            </a:extLst>
          </p:cNvPr>
          <p:cNvSpPr/>
          <p:nvPr/>
        </p:nvSpPr>
        <p:spPr>
          <a:xfrm>
            <a:off x="930639" y="2958052"/>
            <a:ext cx="3896753" cy="4002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C00000"/>
                </a:solidFill>
              </a:rPr>
              <a:t>Производители конечной продукции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5A828318-9420-4DC0-A7D2-1D5FFB3C4722}"/>
              </a:ext>
            </a:extLst>
          </p:cNvPr>
          <p:cNvSpPr/>
          <p:nvPr/>
        </p:nvSpPr>
        <p:spPr>
          <a:xfrm>
            <a:off x="6617467" y="3740595"/>
            <a:ext cx="3896753" cy="4002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C00000"/>
                </a:solidFill>
              </a:rPr>
              <a:t>Производители комплектующих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4968F83-7614-42B6-956B-8D6DBB6C5FEB}"/>
              </a:ext>
            </a:extLst>
          </p:cNvPr>
          <p:cNvSpPr txBox="1"/>
          <p:nvPr/>
        </p:nvSpPr>
        <p:spPr>
          <a:xfrm>
            <a:off x="694037" y="1543589"/>
            <a:ext cx="6207847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Структура выручки от продажи готовой продукции собственного производства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87D47D4-6A14-56CF-B8C2-3524E8E635FC}"/>
              </a:ext>
            </a:extLst>
          </p:cNvPr>
          <p:cNvSpPr/>
          <p:nvPr/>
        </p:nvSpPr>
        <p:spPr>
          <a:xfrm>
            <a:off x="2141099" y="4815212"/>
            <a:ext cx="1280524" cy="3352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rgbClr val="0404E2"/>
                </a:solidFill>
              </a:rPr>
              <a:t>8,05 млрд. руб.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C608A8AE-B8AE-5004-0E46-81E69CCC64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9045421"/>
              </p:ext>
            </p:extLst>
          </p:nvPr>
        </p:nvGraphicFramePr>
        <p:xfrm>
          <a:off x="7252935" y="1252530"/>
          <a:ext cx="4157481" cy="2234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Стрелка: штриховая вправо 3">
            <a:extLst>
              <a:ext uri="{FF2B5EF4-FFF2-40B4-BE49-F238E27FC236}">
                <a16:creationId xmlns:a16="http://schemas.microsoft.com/office/drawing/2014/main" id="{71B5C062-31FD-3BDD-D8AE-01337E1E5D16}"/>
              </a:ext>
            </a:extLst>
          </p:cNvPr>
          <p:cNvSpPr/>
          <p:nvPr/>
        </p:nvSpPr>
        <p:spPr>
          <a:xfrm rot="16200000">
            <a:off x="10117131" y="2424365"/>
            <a:ext cx="1134323" cy="344529"/>
          </a:xfrm>
          <a:prstGeom prst="stripedRightArrow">
            <a:avLst>
              <a:gd name="adj1" fmla="val 50000"/>
              <a:gd name="adj2" fmla="val 106689"/>
            </a:avLst>
          </a:prstGeom>
          <a:solidFill>
            <a:srgbClr val="2B46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+21%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6BEC2067-A44A-9B17-FB2F-381ABAD867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0049079"/>
              </p:ext>
            </p:extLst>
          </p:nvPr>
        </p:nvGraphicFramePr>
        <p:xfrm>
          <a:off x="6158144" y="4063878"/>
          <a:ext cx="5747968" cy="2501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58129087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D20F063-EFF3-43DF-B0EE-2BDA4197AE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6605" b="41408"/>
          <a:stretch/>
        </p:blipFill>
        <p:spPr>
          <a:xfrm>
            <a:off x="1" y="1"/>
            <a:ext cx="1388072" cy="1371932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1F54E52-3663-0D93-C0DD-A4378E2108CD}"/>
              </a:ext>
            </a:extLst>
          </p:cNvPr>
          <p:cNvSpPr/>
          <p:nvPr/>
        </p:nvSpPr>
        <p:spPr>
          <a:xfrm>
            <a:off x="6777942" y="2220308"/>
            <a:ext cx="3784848" cy="4261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Среднемесячная зарплата 54 тыс. руб.</a:t>
            </a:r>
          </a:p>
        </p:txBody>
      </p:sp>
      <p:sp>
        <p:nvSpPr>
          <p:cNvPr id="9" name="Стрелка: штриховая вправо 8">
            <a:extLst>
              <a:ext uri="{FF2B5EF4-FFF2-40B4-BE49-F238E27FC236}">
                <a16:creationId xmlns:a16="http://schemas.microsoft.com/office/drawing/2014/main" id="{359614B1-E0D0-756E-DEC3-F2FE05C4E799}"/>
              </a:ext>
            </a:extLst>
          </p:cNvPr>
          <p:cNvSpPr/>
          <p:nvPr/>
        </p:nvSpPr>
        <p:spPr>
          <a:xfrm>
            <a:off x="7771580" y="2924361"/>
            <a:ext cx="1797573" cy="634565"/>
          </a:xfrm>
          <a:prstGeom prst="stripedRightArrow">
            <a:avLst/>
          </a:prstGeom>
          <a:solidFill>
            <a:srgbClr val="2B46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+23%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FA1F6459-77B0-1AFF-1F2B-889C596543D1}"/>
              </a:ext>
            </a:extLst>
          </p:cNvPr>
          <p:cNvSpPr/>
          <p:nvPr/>
        </p:nvSpPr>
        <p:spPr>
          <a:xfrm>
            <a:off x="5151240" y="3080712"/>
            <a:ext cx="2620340" cy="3301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  <a:cs typeface="Times New Roman" panose="02020603050405020304" pitchFamily="18" charset="0"/>
              </a:rPr>
              <a:t>2023 г. в сравнении с 2021 г.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06FA19D8-7D8A-9A7C-DF95-299833F7A0A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675" b="15644"/>
          <a:stretch/>
        </p:blipFill>
        <p:spPr>
          <a:xfrm>
            <a:off x="5151240" y="1757097"/>
            <a:ext cx="1437066" cy="958244"/>
          </a:xfrm>
          <a:prstGeom prst="rect">
            <a:avLst/>
          </a:prstGeom>
        </p:spPr>
      </p:pic>
      <p:graphicFrame>
        <p:nvGraphicFramePr>
          <p:cNvPr id="32" name="Диаграмма 31">
            <a:extLst>
              <a:ext uri="{FF2B5EF4-FFF2-40B4-BE49-F238E27FC236}">
                <a16:creationId xmlns:a16="http://schemas.microsoft.com/office/drawing/2014/main" id="{3392792F-D010-9B03-4113-6E9625763C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9098909"/>
              </p:ext>
            </p:extLst>
          </p:nvPr>
        </p:nvGraphicFramePr>
        <p:xfrm>
          <a:off x="6022786" y="3897026"/>
          <a:ext cx="4764244" cy="2111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ED275F3F-97FA-0553-96BE-96B4A52D3C14}"/>
              </a:ext>
            </a:extLst>
          </p:cNvPr>
          <p:cNvSpPr/>
          <p:nvPr/>
        </p:nvSpPr>
        <p:spPr>
          <a:xfrm>
            <a:off x="1523894" y="333311"/>
            <a:ext cx="9875033" cy="70531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ln w="0"/>
                <a:solidFill>
                  <a:srgbClr val="0033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ПОКАЗАТЕЛИ ДЕЯТЕЛЬНОСТИ КЛАСТЕРА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927B16B-DA05-7499-AAC1-8EF85BC15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24" y="2584260"/>
            <a:ext cx="3956838" cy="2798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D325760-E2D9-4117-78FE-D5319252B8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0" t="20386" r="6676" b="24560"/>
          <a:stretch/>
        </p:blipFill>
        <p:spPr bwMode="auto">
          <a:xfrm>
            <a:off x="517251" y="5554348"/>
            <a:ext cx="1471347" cy="46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79429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11F83FE8-1A1B-4989-AE80-4E0C09E03D1F}"/>
              </a:ext>
            </a:extLst>
          </p:cNvPr>
          <p:cNvSpPr/>
          <p:nvPr/>
        </p:nvSpPr>
        <p:spPr>
          <a:xfrm>
            <a:off x="1717161" y="221983"/>
            <a:ext cx="4491134" cy="720000"/>
          </a:xfrm>
          <a:prstGeom prst="round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АО «ЧУВАШТОРГТЕХНИКА»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FF21F83-3EF8-43F4-A4C2-495085842A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69"/>
          <a:stretch/>
        </p:blipFill>
        <p:spPr>
          <a:xfrm>
            <a:off x="499931" y="1251886"/>
            <a:ext cx="5891672" cy="185166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FBFBEF4-46E6-4DCE-BD40-FE4209221DA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966"/>
          <a:stretch/>
        </p:blipFill>
        <p:spPr>
          <a:xfrm>
            <a:off x="633307" y="3242530"/>
            <a:ext cx="3885957" cy="35052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1106A54-8DFE-4A4B-B2D4-581292A92AD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66605" b="41408"/>
          <a:stretch/>
        </p:blipFill>
        <p:spPr>
          <a:xfrm>
            <a:off x="1" y="1"/>
            <a:ext cx="1266613" cy="1251885"/>
          </a:xfrm>
          <a:prstGeom prst="rect">
            <a:avLst/>
          </a:prstGeom>
        </p:spPr>
      </p:pic>
      <p:sp>
        <p:nvSpPr>
          <p:cNvPr id="21" name="Блок-схема: узел 20">
            <a:extLst>
              <a:ext uri="{FF2B5EF4-FFF2-40B4-BE49-F238E27FC236}">
                <a16:creationId xmlns:a16="http://schemas.microsoft.com/office/drawing/2014/main" id="{1FC49D67-F2FF-43F8-9A4F-62466A9CFE92}"/>
              </a:ext>
            </a:extLst>
          </p:cNvPr>
          <p:cNvSpPr/>
          <p:nvPr/>
        </p:nvSpPr>
        <p:spPr>
          <a:xfrm>
            <a:off x="1357162" y="221983"/>
            <a:ext cx="720000" cy="720000"/>
          </a:xfrm>
          <a:prstGeom prst="flowChartConnector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017E353A-19D1-7712-3862-A4FF7DFAA2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93" b="19290"/>
          <a:stretch/>
        </p:blipFill>
        <p:spPr bwMode="auto">
          <a:xfrm>
            <a:off x="4779390" y="5625164"/>
            <a:ext cx="2267585" cy="726386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D42EEA3E-6FEE-408C-BD09-BD48262549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7544919"/>
              </p:ext>
            </p:extLst>
          </p:nvPr>
        </p:nvGraphicFramePr>
        <p:xfrm>
          <a:off x="7728528" y="1516969"/>
          <a:ext cx="3262174" cy="2076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FA501E2-0D02-A4E2-2230-DC90D42CE90C}"/>
              </a:ext>
            </a:extLst>
          </p:cNvPr>
          <p:cNvSpPr/>
          <p:nvPr/>
        </p:nvSpPr>
        <p:spPr>
          <a:xfrm>
            <a:off x="7852084" y="1119327"/>
            <a:ext cx="2877093" cy="4261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  <a:cs typeface="Times New Roman" panose="02020603050405020304" pitchFamily="18" charset="0"/>
              </a:rPr>
              <a:t>Выручка без НДС тыс. руб.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6E655CF-D72D-D851-E8F1-339418106A41}"/>
              </a:ext>
            </a:extLst>
          </p:cNvPr>
          <p:cNvSpPr/>
          <p:nvPr/>
        </p:nvSpPr>
        <p:spPr>
          <a:xfrm>
            <a:off x="7852084" y="4112784"/>
            <a:ext cx="2703229" cy="4261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cs typeface="Times New Roman" panose="02020603050405020304" pitchFamily="18" charset="0"/>
              </a:rPr>
              <a:t>Сумма уплаченных налогов и сборов тыс. руб.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1AE4A452-2266-4A39-A0F7-92DD697410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0433649"/>
              </p:ext>
            </p:extLst>
          </p:nvPr>
        </p:nvGraphicFramePr>
        <p:xfrm>
          <a:off x="7728528" y="4651898"/>
          <a:ext cx="3262174" cy="1778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9952469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11F83FE8-1A1B-4989-AE80-4E0C09E03D1F}"/>
              </a:ext>
            </a:extLst>
          </p:cNvPr>
          <p:cNvSpPr/>
          <p:nvPr/>
        </p:nvSpPr>
        <p:spPr>
          <a:xfrm>
            <a:off x="1717161" y="221983"/>
            <a:ext cx="4231251" cy="720000"/>
          </a:xfrm>
          <a:prstGeom prst="round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ООО «ФРОСТО»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1106A54-8DFE-4A4B-B2D4-581292A92A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6605" b="41408"/>
          <a:stretch/>
        </p:blipFill>
        <p:spPr>
          <a:xfrm>
            <a:off x="1" y="1"/>
            <a:ext cx="1266613" cy="1251885"/>
          </a:xfrm>
          <a:prstGeom prst="rect">
            <a:avLst/>
          </a:prstGeom>
        </p:spPr>
      </p:pic>
      <p:sp>
        <p:nvSpPr>
          <p:cNvPr id="21" name="Блок-схема: узел 20">
            <a:extLst>
              <a:ext uri="{FF2B5EF4-FFF2-40B4-BE49-F238E27FC236}">
                <a16:creationId xmlns:a16="http://schemas.microsoft.com/office/drawing/2014/main" id="{1FC49D67-F2FF-43F8-9A4F-62466A9CFE92}"/>
              </a:ext>
            </a:extLst>
          </p:cNvPr>
          <p:cNvSpPr/>
          <p:nvPr/>
        </p:nvSpPr>
        <p:spPr>
          <a:xfrm>
            <a:off x="1357162" y="221983"/>
            <a:ext cx="720000" cy="720000"/>
          </a:xfrm>
          <a:prstGeom prst="flowChartConnector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7572C8E-62F6-4693-AC65-EF5C1AA6F28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581" t="51013" r="54842"/>
          <a:stretch/>
        </p:blipFill>
        <p:spPr>
          <a:xfrm>
            <a:off x="238285" y="3830277"/>
            <a:ext cx="3359735" cy="2757203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DFB8ACFD-7510-72D3-D049-2EE95A3D11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93" b="19290"/>
          <a:stretch/>
        </p:blipFill>
        <p:spPr bwMode="auto">
          <a:xfrm>
            <a:off x="2817560" y="3844711"/>
            <a:ext cx="2415816" cy="773870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E4848908-6B00-43C0-A1C3-08443C5FBD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9525184"/>
              </p:ext>
            </p:extLst>
          </p:nvPr>
        </p:nvGraphicFramePr>
        <p:xfrm>
          <a:off x="8264507" y="4576894"/>
          <a:ext cx="3396397" cy="1952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1FD6D8F-634C-2A97-3A60-ADD13C058686}"/>
              </a:ext>
            </a:extLst>
          </p:cNvPr>
          <p:cNvSpPr/>
          <p:nvPr/>
        </p:nvSpPr>
        <p:spPr>
          <a:xfrm>
            <a:off x="8524157" y="1154207"/>
            <a:ext cx="2877093" cy="4261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  <a:cs typeface="Times New Roman" panose="02020603050405020304" pitchFamily="18" charset="0"/>
              </a:rPr>
              <a:t>Выручка без НДС тыс. руб.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486ACB2-EF53-8878-FA17-21845EF685FD}"/>
              </a:ext>
            </a:extLst>
          </p:cNvPr>
          <p:cNvSpPr/>
          <p:nvPr/>
        </p:nvSpPr>
        <p:spPr>
          <a:xfrm>
            <a:off x="8611090" y="4061512"/>
            <a:ext cx="2703229" cy="4261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cs typeface="Times New Roman" panose="02020603050405020304" pitchFamily="18" charset="0"/>
              </a:rPr>
              <a:t>Сумма уплаченных налогов и сборов тыс. руб.</a:t>
            </a: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1C9CAA00-0448-4775-9191-52A2E40798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3301690"/>
              </p:ext>
            </p:extLst>
          </p:nvPr>
        </p:nvGraphicFramePr>
        <p:xfrm>
          <a:off x="8264506" y="1676167"/>
          <a:ext cx="3396398" cy="2076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FD1BA40-A71A-72FA-1705-5973AEE07588}"/>
              </a:ext>
            </a:extLst>
          </p:cNvPr>
          <p:cNvSpPr txBox="1"/>
          <p:nvPr/>
        </p:nvSpPr>
        <p:spPr>
          <a:xfrm>
            <a:off x="367112" y="1436116"/>
            <a:ext cx="7294317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ООО «ФРОСТО»</a:t>
            </a:r>
            <a:r>
              <a:rPr lang="ru-RU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осуществляет производство следующей продукции: льдогенераторы, дегидраторы, оборудование акустической шоковой заморозки, холодильное оборудование, холодильные столы, другое оборудование для пищевой промышленности и транспортные кондиционеры различной мощности</a:t>
            </a: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</a:p>
          <a:p>
            <a:r>
              <a:rPr lang="ru-RU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Компания является одним из крупнейших производств в России по данному направлению. </a:t>
            </a:r>
            <a:endParaRPr lang="en-US" sz="14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ru-RU" sz="1400" dirty="0"/>
          </a:p>
        </p:txBody>
      </p:sp>
      <p:pic>
        <p:nvPicPr>
          <p:cNvPr id="7" name="Google Shape;254;p7">
            <a:extLst>
              <a:ext uri="{FF2B5EF4-FFF2-40B4-BE49-F238E27FC236}">
                <a16:creationId xmlns:a16="http://schemas.microsoft.com/office/drawing/2014/main" id="{EA26B0AD-CDF5-0095-4CD6-EA55A69A2A87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778652" y="3050412"/>
            <a:ext cx="2077398" cy="1588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256;p7">
            <a:extLst>
              <a:ext uri="{FF2B5EF4-FFF2-40B4-BE49-F238E27FC236}">
                <a16:creationId xmlns:a16="http://schemas.microsoft.com/office/drawing/2014/main" id="{2DC3CE42-6494-3E59-2E1C-CBE6120E8FF6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992552" y="4824610"/>
            <a:ext cx="3911720" cy="14571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2158164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11F83FE8-1A1B-4989-AE80-4E0C09E03D1F}"/>
              </a:ext>
            </a:extLst>
          </p:cNvPr>
          <p:cNvSpPr/>
          <p:nvPr/>
        </p:nvSpPr>
        <p:spPr>
          <a:xfrm>
            <a:off x="1717161" y="221983"/>
            <a:ext cx="4231251" cy="720000"/>
          </a:xfrm>
          <a:prstGeom prst="round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ООО «ЭЛИНОКС»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1106A54-8DFE-4A4B-B2D4-581292A92A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6605" b="41408"/>
          <a:stretch/>
        </p:blipFill>
        <p:spPr>
          <a:xfrm>
            <a:off x="1" y="1"/>
            <a:ext cx="1266613" cy="1251885"/>
          </a:xfrm>
          <a:prstGeom prst="rect">
            <a:avLst/>
          </a:prstGeom>
        </p:spPr>
      </p:pic>
      <p:sp>
        <p:nvSpPr>
          <p:cNvPr id="21" name="Блок-схема: узел 20">
            <a:extLst>
              <a:ext uri="{FF2B5EF4-FFF2-40B4-BE49-F238E27FC236}">
                <a16:creationId xmlns:a16="http://schemas.microsoft.com/office/drawing/2014/main" id="{1FC49D67-F2FF-43F8-9A4F-62466A9CFE92}"/>
              </a:ext>
            </a:extLst>
          </p:cNvPr>
          <p:cNvSpPr/>
          <p:nvPr/>
        </p:nvSpPr>
        <p:spPr>
          <a:xfrm>
            <a:off x="1357162" y="221983"/>
            <a:ext cx="720000" cy="720000"/>
          </a:xfrm>
          <a:prstGeom prst="flowChartConnector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2217022-FD53-497E-8A1F-B941871CE5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133" y="3767331"/>
            <a:ext cx="4937760" cy="278892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C99DBD8-74AD-4D73-802D-2C73654C1A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823" y="1433039"/>
            <a:ext cx="5829300" cy="2080260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823D937-491B-3690-38D1-BD303A0426A4}"/>
              </a:ext>
            </a:extLst>
          </p:cNvPr>
          <p:cNvSpPr/>
          <p:nvPr/>
        </p:nvSpPr>
        <p:spPr>
          <a:xfrm>
            <a:off x="7852084" y="4112784"/>
            <a:ext cx="2703229" cy="4261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cs typeface="Times New Roman" panose="02020603050405020304" pitchFamily="18" charset="0"/>
              </a:rPr>
              <a:t>Сумма уплаченных налогов и сборов тыс. руб.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31D41177-3E05-4F5E-A569-F8E6CB9B92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4969192"/>
              </p:ext>
            </p:extLst>
          </p:nvPr>
        </p:nvGraphicFramePr>
        <p:xfrm>
          <a:off x="7431113" y="4627819"/>
          <a:ext cx="3475012" cy="1801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CCFF99D-7792-E41F-402D-4121353DD251}"/>
              </a:ext>
            </a:extLst>
          </p:cNvPr>
          <p:cNvSpPr/>
          <p:nvPr/>
        </p:nvSpPr>
        <p:spPr>
          <a:xfrm>
            <a:off x="7852084" y="1119327"/>
            <a:ext cx="2877093" cy="4261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  <a:cs typeface="Times New Roman" panose="02020603050405020304" pitchFamily="18" charset="0"/>
              </a:rPr>
              <a:t>Выручка без НДС тыс. руб.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F52F5CAF-6B20-43C8-B9D0-68DF53B7AD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5984618"/>
              </p:ext>
            </p:extLst>
          </p:nvPr>
        </p:nvGraphicFramePr>
        <p:xfrm>
          <a:off x="7431112" y="1545457"/>
          <a:ext cx="3446201" cy="2221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029108069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11F83FE8-1A1B-4989-AE80-4E0C09E03D1F}"/>
              </a:ext>
            </a:extLst>
          </p:cNvPr>
          <p:cNvSpPr/>
          <p:nvPr/>
        </p:nvSpPr>
        <p:spPr>
          <a:xfrm>
            <a:off x="1717161" y="221983"/>
            <a:ext cx="4852315" cy="720000"/>
          </a:xfrm>
          <a:prstGeom prst="round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АО «ТОРГОВАЯ МЕХАНИКА»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1106A54-8DFE-4A4B-B2D4-581292A92A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6605" b="41408"/>
          <a:stretch/>
        </p:blipFill>
        <p:spPr>
          <a:xfrm>
            <a:off x="1" y="1"/>
            <a:ext cx="1266613" cy="1251885"/>
          </a:xfrm>
          <a:prstGeom prst="rect">
            <a:avLst/>
          </a:prstGeom>
        </p:spPr>
      </p:pic>
      <p:sp>
        <p:nvSpPr>
          <p:cNvPr id="21" name="Блок-схема: узел 20">
            <a:extLst>
              <a:ext uri="{FF2B5EF4-FFF2-40B4-BE49-F238E27FC236}">
                <a16:creationId xmlns:a16="http://schemas.microsoft.com/office/drawing/2014/main" id="{1FC49D67-F2FF-43F8-9A4F-62466A9CFE92}"/>
              </a:ext>
            </a:extLst>
          </p:cNvPr>
          <p:cNvSpPr/>
          <p:nvPr/>
        </p:nvSpPr>
        <p:spPr>
          <a:xfrm>
            <a:off x="1357162" y="221983"/>
            <a:ext cx="720000" cy="720000"/>
          </a:xfrm>
          <a:prstGeom prst="flowChartConnector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CDB0961-9B7B-4EA9-AE00-62D47F42CE1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5400" r="46868" b="52842"/>
          <a:stretch/>
        </p:blipFill>
        <p:spPr>
          <a:xfrm>
            <a:off x="0" y="1591589"/>
            <a:ext cx="5885895" cy="80634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8BC30CD-C85D-4D0E-8ADD-DDCF42142E6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7158" r="53829"/>
          <a:stretch/>
        </p:blipFill>
        <p:spPr>
          <a:xfrm>
            <a:off x="0" y="3234088"/>
            <a:ext cx="5629203" cy="3623911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D59614C-0B80-7EA9-E413-38C606FF91BD}"/>
              </a:ext>
            </a:extLst>
          </p:cNvPr>
          <p:cNvSpPr/>
          <p:nvPr/>
        </p:nvSpPr>
        <p:spPr>
          <a:xfrm>
            <a:off x="7852084" y="1119327"/>
            <a:ext cx="2877093" cy="4261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  <a:cs typeface="Times New Roman" panose="02020603050405020304" pitchFamily="18" charset="0"/>
              </a:rPr>
              <a:t>Выручка без НДС тыс. руб.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C676D51-F15F-3B0B-9612-576371EAF994}"/>
              </a:ext>
            </a:extLst>
          </p:cNvPr>
          <p:cNvSpPr/>
          <p:nvPr/>
        </p:nvSpPr>
        <p:spPr>
          <a:xfrm>
            <a:off x="7852084" y="4112784"/>
            <a:ext cx="2703229" cy="4261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cs typeface="Times New Roman" panose="02020603050405020304" pitchFamily="18" charset="0"/>
              </a:rPr>
              <a:t>Сумма уплаченных налогов и сборов тыс. руб.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92EF25B6-9437-45D5-8868-7509AC8D9C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9994156"/>
              </p:ext>
            </p:extLst>
          </p:nvPr>
        </p:nvGraphicFramePr>
        <p:xfrm>
          <a:off x="7418567" y="4667249"/>
          <a:ext cx="3570261" cy="1814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1FD59E97-572A-4574-B5E8-71192A8EAA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0463115"/>
              </p:ext>
            </p:extLst>
          </p:nvPr>
        </p:nvGraphicFramePr>
        <p:xfrm>
          <a:off x="7418567" y="1534235"/>
          <a:ext cx="3570260" cy="2076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59716948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4096</TotalTime>
  <Words>999</Words>
  <Application>Microsoft Office PowerPoint</Application>
  <PresentationFormat>Широкоэкранный</PresentationFormat>
  <Paragraphs>157</Paragraphs>
  <Slides>18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Arial Narrow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БЛАГОДАРИМ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 Юрьевна. Языкова</dc:creator>
  <cp:lastModifiedBy>Sergey O</cp:lastModifiedBy>
  <cp:revision>173</cp:revision>
  <dcterms:created xsi:type="dcterms:W3CDTF">2021-06-22T17:36:25Z</dcterms:created>
  <dcterms:modified xsi:type="dcterms:W3CDTF">2024-02-27T11:06:43Z</dcterms:modified>
</cp:coreProperties>
</file>